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9" r:id="rId4"/>
    <p:sldId id="270" r:id="rId5"/>
    <p:sldId id="258" r:id="rId6"/>
    <p:sldId id="263" r:id="rId7"/>
    <p:sldId id="271" r:id="rId8"/>
    <p:sldId id="264" r:id="rId9"/>
    <p:sldId id="283" r:id="rId10"/>
    <p:sldId id="265" r:id="rId11"/>
    <p:sldId id="272" r:id="rId12"/>
    <p:sldId id="266" r:id="rId13"/>
    <p:sldId id="267" r:id="rId14"/>
    <p:sldId id="268" r:id="rId15"/>
    <p:sldId id="269" r:id="rId16"/>
    <p:sldId id="273" r:id="rId17"/>
    <p:sldId id="274" r:id="rId18"/>
    <p:sldId id="262" r:id="rId19"/>
    <p:sldId id="275" r:id="rId20"/>
    <p:sldId id="277" r:id="rId21"/>
    <p:sldId id="260" r:id="rId22"/>
    <p:sldId id="278" r:id="rId23"/>
    <p:sldId id="279" r:id="rId24"/>
    <p:sldId id="280" r:id="rId25"/>
    <p:sldId id="281" r:id="rId26"/>
    <p:sldId id="276" r:id="rId27"/>
    <p:sldId id="261" r:id="rId28"/>
    <p:sldId id="285" r:id="rId29"/>
    <p:sldId id="284" r:id="rId30"/>
    <p:sldId id="286"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2361"/>
    <a:srgbClr val="432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576" autoAdjust="0"/>
  </p:normalViewPr>
  <p:slideViewPr>
    <p:cSldViewPr>
      <p:cViewPr varScale="1">
        <p:scale>
          <a:sx n="108" d="100"/>
          <a:sy n="108" d="100"/>
        </p:scale>
        <p:origin x="1704" y="96"/>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8F73D-FED9-4008-9632-F08752C92780}" type="datetimeFigureOut">
              <a:rPr lang="en-US" smtClean="0"/>
              <a:pPr/>
              <a:t>9/21/2019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23B88B-7D18-43C2-8FE2-ADA7AFB72942}" type="slidenum">
              <a:rPr lang="en-US" smtClean="0"/>
              <a:pPr/>
              <a:t>‹#›</a:t>
            </a:fld>
            <a:endParaRPr lang="en-US"/>
          </a:p>
        </p:txBody>
      </p:sp>
    </p:spTree>
    <p:extLst>
      <p:ext uri="{BB962C8B-B14F-4D97-AF65-F5344CB8AC3E}">
        <p14:creationId xmlns:p14="http://schemas.microsoft.com/office/powerpoint/2010/main" val="83027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1D3DC0-6979-4C17-87C1-D48FFC9DC4C1}" type="datetime1">
              <a:rPr lang="en-US" smtClean="0"/>
              <a:pPr/>
              <a:t>9/21/2019</a:t>
            </a:fld>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
        <p:nvSpPr>
          <p:cNvPr id="6" name="Slide Number Placeholder 5"/>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7E1EB7-DBF6-4BD0-93CA-35B3B379E561}" type="datetime1">
              <a:rPr lang="en-US" smtClean="0"/>
              <a:pPr/>
              <a:t>9/21/2019</a:t>
            </a:fld>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
        <p:nvSpPr>
          <p:cNvPr id="6" name="Slide Number Placeholder 5"/>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08080C-F42C-40F1-946D-1D4BC043652A}" type="datetime1">
              <a:rPr lang="en-US" smtClean="0"/>
              <a:pPr/>
              <a:t>9/21/2019</a:t>
            </a:fld>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
        <p:nvSpPr>
          <p:cNvPr id="6" name="Slide Number Placeholder 5"/>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289258-4962-49E1-82AF-9571486356ED}" type="datetime1">
              <a:rPr lang="en-US" smtClean="0"/>
              <a:pPr/>
              <a:t>9/21/2019</a:t>
            </a:fld>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
        <p:nvSpPr>
          <p:cNvPr id="6" name="Slide Number Placeholder 5"/>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87FC20-E1BC-487B-B02A-511AE7490A49}" type="datetime1">
              <a:rPr lang="en-US" smtClean="0"/>
              <a:pPr/>
              <a:t>9/21/2019</a:t>
            </a:fld>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
        <p:nvSpPr>
          <p:cNvPr id="6" name="Slide Number Placeholder 5"/>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EDE19E-C6CE-4E15-BE35-2B38CCA2A98C}" type="datetime1">
              <a:rPr lang="en-US" smtClean="0"/>
              <a:pPr/>
              <a:t>9/21/2019</a:t>
            </a:fld>
            <a:endParaRPr lang="en-US" dirty="0"/>
          </a:p>
        </p:txBody>
      </p:sp>
      <p:sp>
        <p:nvSpPr>
          <p:cNvPr id="6" name="Footer Placeholder 5"/>
          <p:cNvSpPr>
            <a:spLocks noGrp="1"/>
          </p:cNvSpPr>
          <p:nvPr>
            <p:ph type="ftr" sz="quarter" idx="11"/>
          </p:nvPr>
        </p:nvSpPr>
        <p:spPr/>
        <p:txBody>
          <a:bodyPr/>
          <a:lstStyle/>
          <a:p>
            <a:r>
              <a:rPr lang="en-US"/>
              <a:t>KJB</a:t>
            </a:r>
            <a:endParaRPr lang="en-US" dirty="0"/>
          </a:p>
        </p:txBody>
      </p:sp>
      <p:sp>
        <p:nvSpPr>
          <p:cNvPr id="7" name="Slide Number Placeholder 6"/>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5633B8-E230-4828-83FA-B1797FDE3C0B}" type="datetime1">
              <a:rPr lang="en-US" smtClean="0"/>
              <a:pPr/>
              <a:t>9/21/2019</a:t>
            </a:fld>
            <a:endParaRPr lang="en-US" dirty="0"/>
          </a:p>
        </p:txBody>
      </p:sp>
      <p:sp>
        <p:nvSpPr>
          <p:cNvPr id="8" name="Footer Placeholder 7"/>
          <p:cNvSpPr>
            <a:spLocks noGrp="1"/>
          </p:cNvSpPr>
          <p:nvPr>
            <p:ph type="ftr" sz="quarter" idx="11"/>
          </p:nvPr>
        </p:nvSpPr>
        <p:spPr/>
        <p:txBody>
          <a:bodyPr/>
          <a:lstStyle/>
          <a:p>
            <a:r>
              <a:rPr lang="en-US"/>
              <a:t>KJB</a:t>
            </a:r>
            <a:endParaRPr lang="en-US" dirty="0"/>
          </a:p>
        </p:txBody>
      </p:sp>
      <p:sp>
        <p:nvSpPr>
          <p:cNvPr id="9" name="Slide Number Placeholder 8"/>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BAE01-A223-4DA7-8D4A-950B9FADBF28}" type="datetime1">
              <a:rPr lang="en-US" smtClean="0"/>
              <a:pPr/>
              <a:t>9/21/2019</a:t>
            </a:fld>
            <a:endParaRPr lang="en-US" dirty="0"/>
          </a:p>
        </p:txBody>
      </p:sp>
      <p:sp>
        <p:nvSpPr>
          <p:cNvPr id="4" name="Footer Placeholder 3"/>
          <p:cNvSpPr>
            <a:spLocks noGrp="1"/>
          </p:cNvSpPr>
          <p:nvPr>
            <p:ph type="ftr" sz="quarter" idx="11"/>
          </p:nvPr>
        </p:nvSpPr>
        <p:spPr/>
        <p:txBody>
          <a:bodyPr/>
          <a:lstStyle/>
          <a:p>
            <a:r>
              <a:rPr lang="en-US"/>
              <a:t>KJB</a:t>
            </a:r>
            <a:endParaRPr lang="en-US" dirty="0"/>
          </a:p>
        </p:txBody>
      </p:sp>
      <p:sp>
        <p:nvSpPr>
          <p:cNvPr id="5" name="Slide Number Placeholder 4"/>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95B96-0E35-4822-9CF0-E176012EC426}" type="datetime1">
              <a:rPr lang="en-US" smtClean="0"/>
              <a:pPr/>
              <a:t>9/21/2019</a:t>
            </a:fld>
            <a:endParaRPr lang="en-US" dirty="0"/>
          </a:p>
        </p:txBody>
      </p:sp>
      <p:sp>
        <p:nvSpPr>
          <p:cNvPr id="3" name="Footer Placeholder 2"/>
          <p:cNvSpPr>
            <a:spLocks noGrp="1"/>
          </p:cNvSpPr>
          <p:nvPr>
            <p:ph type="ftr" sz="quarter" idx="11"/>
          </p:nvPr>
        </p:nvSpPr>
        <p:spPr/>
        <p:txBody>
          <a:bodyPr/>
          <a:lstStyle/>
          <a:p>
            <a:r>
              <a:rPr lang="en-US"/>
              <a:t>KJB</a:t>
            </a:r>
            <a:endParaRPr lang="en-US" dirty="0"/>
          </a:p>
        </p:txBody>
      </p:sp>
      <p:sp>
        <p:nvSpPr>
          <p:cNvPr id="4" name="Slide Number Placeholder 3"/>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E78228-3B77-4148-A011-4598950628F4}" type="datetime1">
              <a:rPr lang="en-US" smtClean="0"/>
              <a:pPr/>
              <a:t>9/21/2019</a:t>
            </a:fld>
            <a:endParaRPr lang="en-US" dirty="0"/>
          </a:p>
        </p:txBody>
      </p:sp>
      <p:sp>
        <p:nvSpPr>
          <p:cNvPr id="6" name="Footer Placeholder 5"/>
          <p:cNvSpPr>
            <a:spLocks noGrp="1"/>
          </p:cNvSpPr>
          <p:nvPr>
            <p:ph type="ftr" sz="quarter" idx="11"/>
          </p:nvPr>
        </p:nvSpPr>
        <p:spPr/>
        <p:txBody>
          <a:bodyPr/>
          <a:lstStyle/>
          <a:p>
            <a:r>
              <a:rPr lang="en-US"/>
              <a:t>KJB</a:t>
            </a:r>
            <a:endParaRPr lang="en-US" dirty="0"/>
          </a:p>
        </p:txBody>
      </p:sp>
      <p:sp>
        <p:nvSpPr>
          <p:cNvPr id="7" name="Slide Number Placeholder 6"/>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D7461E-0D01-44A3-BD67-C335BE56C3BB}" type="datetime1">
              <a:rPr lang="en-US" smtClean="0"/>
              <a:pPr/>
              <a:t>9/21/2019</a:t>
            </a:fld>
            <a:endParaRPr lang="en-US" dirty="0"/>
          </a:p>
        </p:txBody>
      </p:sp>
      <p:sp>
        <p:nvSpPr>
          <p:cNvPr id="6" name="Footer Placeholder 5"/>
          <p:cNvSpPr>
            <a:spLocks noGrp="1"/>
          </p:cNvSpPr>
          <p:nvPr>
            <p:ph type="ftr" sz="quarter" idx="11"/>
          </p:nvPr>
        </p:nvSpPr>
        <p:spPr/>
        <p:txBody>
          <a:bodyPr/>
          <a:lstStyle/>
          <a:p>
            <a:r>
              <a:rPr lang="en-US"/>
              <a:t>KJB</a:t>
            </a:r>
            <a:endParaRPr lang="en-US" dirty="0"/>
          </a:p>
        </p:txBody>
      </p:sp>
      <p:sp>
        <p:nvSpPr>
          <p:cNvPr id="7" name="Slide Number Placeholder 6"/>
          <p:cNvSpPr>
            <a:spLocks noGrp="1"/>
          </p:cNvSpPr>
          <p:nvPr>
            <p:ph type="sldNum" sz="quarter" idx="12"/>
          </p:nvPr>
        </p:nvSpPr>
        <p:spPr/>
        <p:txBody>
          <a:bodyPr/>
          <a:lstStyle/>
          <a:p>
            <a:fld id="{F95C86CE-06C3-4107-A63C-32E6CE8E3B8A}" type="slidenum">
              <a:rPr lang="en-US" smtClean="0"/>
              <a:pPr/>
              <a:t>‹#›</a:t>
            </a:fld>
            <a:endParaRPr lang="en-US" dirty="0"/>
          </a:p>
        </p:txBody>
      </p:sp>
    </p:spTree>
  </p:cSld>
  <p:clrMapOvr>
    <a:masterClrMapping/>
  </p:clrMapOvr>
  <p:transition spd="slow">
    <p:wheel spokes="3"/>
    <p:sndAc>
      <p:stSnd>
        <p:snd r:embed="rId1" name="whoosh.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rgbClr val="181CC7"/>
            </a:gs>
            <a:gs pos="0">
              <a:srgbClr val="7005D4"/>
            </a:gs>
            <a:gs pos="100000">
              <a:srgbClr val="8C3D91"/>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A502B-6B24-41D3-9F15-738BD70F083E}" type="datetime1">
              <a:rPr lang="en-US" smtClean="0"/>
              <a:pPr/>
              <a:t>9/21/2019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KJB</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C86CE-06C3-4107-A63C-32E6CE8E3B8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3"/>
    <p:sndAc>
      <p:stSnd>
        <p:snd r:embed="rId13" name="whoosh.wav"/>
      </p:stSnd>
    </p:sndAc>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www.dictionary.com/" TargetMode="External"/><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hyperlink" Target="http://www.massage-therapy-benefits.net/" TargetMode="External"/><Relationship Id="rId5" Type="http://schemas.openxmlformats.org/officeDocument/2006/relationships/hyperlink" Target="http://www.dummies.com/" TargetMode="External"/><Relationship Id="rId4" Type="http://schemas.openxmlformats.org/officeDocument/2006/relationships/hyperlink" Target="http://www.lsbmt.org/" TargetMode="Externa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136775"/>
          </a:xfrm>
        </p:spPr>
        <p:txBody>
          <a:bodyPr>
            <a:normAutofit fontScale="90000"/>
          </a:bodyPr>
          <a:lstStyle/>
          <a:p>
            <a:r>
              <a:rPr lang="en-US" sz="8800" dirty="0">
                <a:solidFill>
                  <a:schemeClr val="bg1"/>
                </a:solidFill>
                <a:latin typeface="Harrington" panose="04040505050A02020702" pitchFamily="82" charset="0"/>
              </a:rPr>
              <a:t>Massage Therapy</a:t>
            </a:r>
          </a:p>
        </p:txBody>
      </p:sp>
      <p:sp>
        <p:nvSpPr>
          <p:cNvPr id="4" name="Footer Placeholder 3"/>
          <p:cNvSpPr>
            <a:spLocks noGrp="1"/>
          </p:cNvSpPr>
          <p:nvPr>
            <p:ph type="ftr" sz="quarter" idx="11"/>
          </p:nvPr>
        </p:nvSpPr>
        <p:spPr/>
        <p:txBody>
          <a:bodyPr/>
          <a:lstStyle/>
          <a:p>
            <a:r>
              <a:rPr lang="en-US" dirty="0"/>
              <a:t>KJB</a:t>
            </a:r>
          </a:p>
        </p:txBody>
      </p:sp>
    </p:spTree>
  </p:cSld>
  <p:clrMapOvr>
    <a:masterClrMapping/>
  </p:clrMapOvr>
  <p:transition spd="slow">
    <p:wheel spokes="8"/>
    <p:sndAc>
      <p:stSnd>
        <p:snd r:embed="rId2" name="drumroll.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Benefits of Massage</a:t>
            </a:r>
          </a:p>
        </p:txBody>
      </p:sp>
      <p:sp>
        <p:nvSpPr>
          <p:cNvPr id="4" name="Content Placeholder 3"/>
          <p:cNvSpPr>
            <a:spLocks noGrp="1"/>
          </p:cNvSpPr>
          <p:nvPr>
            <p:ph sz="half" idx="2"/>
          </p:nvPr>
        </p:nvSpPr>
        <p:spPr/>
        <p:txBody>
          <a:bodyPr>
            <a:normAutofit/>
          </a:bodyPr>
          <a:lstStyle/>
          <a:p>
            <a:r>
              <a:rPr lang="en-US" dirty="0">
                <a:solidFill>
                  <a:schemeClr val="bg1"/>
                </a:solidFill>
                <a:latin typeface="Garamond" panose="02020404030301010803" pitchFamily="18" charset="0"/>
              </a:rPr>
              <a:t>Fosters peace of mind</a:t>
            </a:r>
          </a:p>
          <a:p>
            <a:r>
              <a:rPr lang="en-US" dirty="0">
                <a:solidFill>
                  <a:schemeClr val="bg1"/>
                </a:solidFill>
                <a:latin typeface="Garamond" panose="02020404030301010803" pitchFamily="18" charset="0"/>
              </a:rPr>
              <a:t>Promotes a relaxed state of mental alertness</a:t>
            </a:r>
          </a:p>
          <a:p>
            <a:r>
              <a:rPr lang="en-US" dirty="0">
                <a:solidFill>
                  <a:schemeClr val="bg1"/>
                </a:solidFill>
                <a:latin typeface="Garamond" panose="02020404030301010803" pitchFamily="18" charset="0"/>
              </a:rPr>
              <a:t>Helps relieve mental stress</a:t>
            </a:r>
          </a:p>
          <a:p>
            <a:r>
              <a:rPr lang="en-US" dirty="0">
                <a:solidFill>
                  <a:schemeClr val="bg1"/>
                </a:solidFill>
                <a:latin typeface="Garamond" panose="02020404030301010803" pitchFamily="18" charset="0"/>
              </a:rPr>
              <a:t>Improves ability to monitor stress signals and respond appropriately</a:t>
            </a:r>
          </a:p>
          <a:p>
            <a:r>
              <a:rPr lang="en-US" dirty="0">
                <a:solidFill>
                  <a:schemeClr val="bg1"/>
                </a:solidFill>
                <a:latin typeface="Garamond" panose="02020404030301010803" pitchFamily="18" charset="0"/>
              </a:rPr>
              <a:t>Enhances capacity for calm thinking and creativity</a:t>
            </a:r>
          </a:p>
          <a:p>
            <a:endParaRPr lang="en-US" dirty="0"/>
          </a:p>
        </p:txBody>
      </p:sp>
      <p:sp>
        <p:nvSpPr>
          <p:cNvPr id="5" name="Text Placeholder 4"/>
          <p:cNvSpPr>
            <a:spLocks noGrp="1"/>
          </p:cNvSpPr>
          <p:nvPr>
            <p:ph type="body" sz="quarter" idx="3"/>
          </p:nvPr>
        </p:nvSpPr>
        <p:spPr>
          <a:xfrm>
            <a:off x="457200" y="1447800"/>
            <a:ext cx="8229600" cy="639762"/>
          </a:xfrm>
        </p:spPr>
        <p:txBody>
          <a:bodyPr>
            <a:normAutofit/>
          </a:bodyPr>
          <a:lstStyle/>
          <a:p>
            <a:pPr algn="ctr"/>
            <a:r>
              <a:rPr lang="en-US" sz="3200" dirty="0">
                <a:solidFill>
                  <a:schemeClr val="bg1"/>
                </a:solidFill>
                <a:latin typeface="Garamond" panose="02020404030301010803" pitchFamily="18" charset="0"/>
              </a:rPr>
              <a:t>Mental</a:t>
            </a:r>
          </a:p>
        </p:txBody>
      </p:sp>
      <p:sp>
        <p:nvSpPr>
          <p:cNvPr id="6" name="Content Placeholder 5"/>
          <p:cNvSpPr>
            <a:spLocks noGrp="1"/>
          </p:cNvSpPr>
          <p:nvPr>
            <p:ph sz="quarter" idx="4"/>
          </p:nvPr>
        </p:nvSpPr>
        <p:spPr/>
        <p:txBody>
          <a:bodyPr>
            <a:normAutofit/>
          </a:bodyPr>
          <a:lstStyle/>
          <a:p>
            <a:r>
              <a:rPr lang="en-US" dirty="0">
                <a:solidFill>
                  <a:schemeClr val="bg1"/>
                </a:solidFill>
                <a:latin typeface="Garamond" panose="02020404030301010803" pitchFamily="18" charset="0"/>
              </a:rPr>
              <a:t>Emotional Benefits</a:t>
            </a:r>
          </a:p>
          <a:p>
            <a:r>
              <a:rPr lang="en-US" dirty="0">
                <a:solidFill>
                  <a:schemeClr val="bg1"/>
                </a:solidFill>
                <a:latin typeface="Garamond" panose="02020404030301010803" pitchFamily="18" charset="0"/>
              </a:rPr>
              <a:t>Satisfies needs for caring nurturing touch</a:t>
            </a:r>
          </a:p>
          <a:p>
            <a:r>
              <a:rPr lang="en-US" dirty="0">
                <a:solidFill>
                  <a:schemeClr val="bg1"/>
                </a:solidFill>
                <a:latin typeface="Garamond" panose="02020404030301010803" pitchFamily="18" charset="0"/>
              </a:rPr>
              <a:t>Fosters a feeling of well-being</a:t>
            </a:r>
          </a:p>
          <a:p>
            <a:r>
              <a:rPr lang="en-US" dirty="0">
                <a:solidFill>
                  <a:schemeClr val="bg1"/>
                </a:solidFill>
                <a:latin typeface="Garamond" panose="02020404030301010803" pitchFamily="18" charset="0"/>
              </a:rPr>
              <a:t>Reduces levels of anxiety</a:t>
            </a:r>
          </a:p>
          <a:p>
            <a:r>
              <a:rPr lang="en-US" dirty="0">
                <a:solidFill>
                  <a:schemeClr val="bg1"/>
                </a:solidFill>
                <a:latin typeface="Garamond" panose="02020404030301010803" pitchFamily="18" charset="0"/>
              </a:rPr>
              <a:t>Creates body awareness</a:t>
            </a:r>
          </a:p>
          <a:p>
            <a:r>
              <a:rPr lang="en-US" dirty="0">
                <a:solidFill>
                  <a:schemeClr val="bg1"/>
                </a:solidFill>
                <a:latin typeface="Garamond" panose="02020404030301010803" pitchFamily="18" charset="0"/>
              </a:rPr>
              <a:t>Increases awareness of mind-body connection</a:t>
            </a:r>
          </a:p>
          <a:p>
            <a:pPr>
              <a:buNone/>
            </a:pPr>
            <a:endParaRPr lang="en-US" dirty="0"/>
          </a:p>
        </p:txBody>
      </p:sp>
      <p:sp>
        <p:nvSpPr>
          <p:cNvPr id="8" name="Footer Placeholder 7"/>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600200"/>
            <a:ext cx="7772400" cy="3736975"/>
          </a:xfrm>
        </p:spPr>
        <p:txBody>
          <a:bodyPr>
            <a:normAutofit/>
          </a:bodyPr>
          <a:lstStyle/>
          <a:p>
            <a:r>
              <a:rPr lang="en-US" sz="7200" dirty="0">
                <a:solidFill>
                  <a:schemeClr val="bg1"/>
                </a:solidFill>
                <a:latin typeface="Harrington" panose="04040505050A02020702" pitchFamily="82" charset="0"/>
              </a:rPr>
              <a:t>Know when not to give or receive Massage</a:t>
            </a:r>
          </a:p>
        </p:txBody>
      </p:sp>
      <p:sp>
        <p:nvSpPr>
          <p:cNvPr id="9" name="Footer Placeholder 8"/>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dirty="0">
                <a:solidFill>
                  <a:schemeClr val="bg1"/>
                </a:solidFill>
                <a:latin typeface="Harrington" panose="04040505050A02020702" pitchFamily="82" charset="0"/>
              </a:rPr>
              <a:t>Know When Not to Give/Receive Massage</a:t>
            </a:r>
            <a:br>
              <a:rPr lang="en-US" b="1" dirty="0">
                <a:solidFill>
                  <a:schemeClr val="bg1"/>
                </a:solidFill>
                <a:latin typeface="Harrington" panose="04040505050A02020702" pitchFamily="82" charset="0"/>
              </a:rPr>
            </a:br>
            <a:r>
              <a:rPr lang="en-US" b="1" dirty="0">
                <a:solidFill>
                  <a:schemeClr val="bg1"/>
                </a:solidFill>
                <a:latin typeface="Harrington" panose="04040505050A02020702" pitchFamily="82" charset="0"/>
              </a:rPr>
              <a:t>(Contraindications) </a:t>
            </a:r>
            <a:endParaRPr lang="en-US" dirty="0">
              <a:solidFill>
                <a:schemeClr val="bg1"/>
              </a:solidFill>
              <a:latin typeface="Harrington" panose="04040505050A02020702" pitchFamily="82" charset="0"/>
            </a:endParaRPr>
          </a:p>
        </p:txBody>
      </p:sp>
      <p:sp>
        <p:nvSpPr>
          <p:cNvPr id="3" name="Content Placeholder 2"/>
          <p:cNvSpPr>
            <a:spLocks noGrp="1"/>
          </p:cNvSpPr>
          <p:nvPr>
            <p:ph idx="1"/>
          </p:nvPr>
        </p:nvSpPr>
        <p:spPr/>
        <p:txBody>
          <a:bodyPr/>
          <a:lstStyle/>
          <a:p>
            <a:pPr algn="ctr">
              <a:buNone/>
            </a:pPr>
            <a:endParaRPr lang="en-US" dirty="0">
              <a:solidFill>
                <a:schemeClr val="bg1"/>
              </a:solidFill>
              <a:latin typeface="AR ESSENCE" pitchFamily="2" charset="0"/>
            </a:endParaRPr>
          </a:p>
          <a:p>
            <a:pPr algn="ctr">
              <a:buNone/>
            </a:pPr>
            <a:endParaRPr lang="en-US" dirty="0">
              <a:solidFill>
                <a:schemeClr val="bg1"/>
              </a:solidFill>
              <a:latin typeface="AR ESSENCE" pitchFamily="2" charset="0"/>
            </a:endParaRPr>
          </a:p>
          <a:p>
            <a:pPr algn="ctr">
              <a:buNone/>
            </a:pPr>
            <a:r>
              <a:rPr lang="en-US" sz="2800" dirty="0">
                <a:solidFill>
                  <a:schemeClr val="bg1"/>
                </a:solidFill>
                <a:latin typeface="Garamond" panose="02020404030301010803" pitchFamily="18" charset="0"/>
              </a:rPr>
              <a:t>There are times when you should refrain from giving or receiving a massage. It may adversely affect your health or the health condition of the person who receives it. Contraindication is the medical term for these conditions.</a:t>
            </a: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Contraindications</a:t>
            </a:r>
          </a:p>
        </p:txBody>
      </p:sp>
      <p:sp>
        <p:nvSpPr>
          <p:cNvPr id="6" name="Content Placeholder 5"/>
          <p:cNvSpPr>
            <a:spLocks noGrp="1"/>
          </p:cNvSpPr>
          <p:nvPr>
            <p:ph idx="1"/>
          </p:nvPr>
        </p:nvSpPr>
        <p:spPr/>
        <p:txBody>
          <a:bodyPr>
            <a:normAutofit/>
          </a:bodyPr>
          <a:lstStyle/>
          <a:p>
            <a:r>
              <a:rPr lang="en-US" b="1" i="1" dirty="0">
                <a:solidFill>
                  <a:schemeClr val="bg1"/>
                </a:solidFill>
                <a:latin typeface="Garamond" panose="02020404030301010803" pitchFamily="18" charset="0"/>
              </a:rPr>
              <a:t>Fever</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When you have a fever, your body is trying to isolate and expel an invader of some kind. Massage increases overall circulation and could therefore work against your body's natural defenses.</a:t>
            </a:r>
          </a:p>
          <a:p>
            <a:pPr>
              <a:buNone/>
            </a:pPr>
            <a:endParaRPr lang="en-US" b="1" dirty="0">
              <a:solidFill>
                <a:schemeClr val="bg1"/>
              </a:solidFill>
              <a:latin typeface="AR ESSENCE" pitchFamily="2" charset="0"/>
            </a:endParaRPr>
          </a:p>
          <a:p>
            <a:r>
              <a:rPr lang="en-US" b="1" i="1" dirty="0">
                <a:solidFill>
                  <a:schemeClr val="bg1"/>
                </a:solidFill>
                <a:latin typeface="Garamond" panose="02020404030301010803" pitchFamily="18" charset="0"/>
              </a:rPr>
              <a:t>Inflammation</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Massage can further irritate an area of inflammation, so you should not administer it. In the case of localized problems, you can still massage around them, however, avoiding the inflammation itself.</a:t>
            </a:r>
          </a:p>
        </p:txBody>
      </p:sp>
      <p:sp>
        <p:nvSpPr>
          <p:cNvPr id="7" name="Footer Placeholder 6"/>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Contraindications</a:t>
            </a:r>
            <a:endParaRPr lang="en-US" dirty="0">
              <a:latin typeface="Harrington" panose="04040505050A02020702" pitchFamily="82" charset="0"/>
            </a:endParaRPr>
          </a:p>
        </p:txBody>
      </p:sp>
      <p:sp>
        <p:nvSpPr>
          <p:cNvPr id="3" name="Content Placeholder 2"/>
          <p:cNvSpPr>
            <a:spLocks noGrp="1"/>
          </p:cNvSpPr>
          <p:nvPr>
            <p:ph idx="1"/>
          </p:nvPr>
        </p:nvSpPr>
        <p:spPr/>
        <p:txBody>
          <a:bodyPr>
            <a:normAutofit/>
          </a:bodyPr>
          <a:lstStyle/>
          <a:p>
            <a:pPr lvl="0"/>
            <a:r>
              <a:rPr lang="en-US" b="1" i="1" dirty="0">
                <a:solidFill>
                  <a:schemeClr val="bg1"/>
                </a:solidFill>
                <a:latin typeface="Garamond" panose="02020404030301010803" pitchFamily="18" charset="0"/>
              </a:rPr>
              <a:t>High blood pressure</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High blood pressure means excessive pressure against blood vessel walls. Massage affects the blood vessels, and so people with high blood pressure or a heart condition should receive light, sedating massages, if at all.</a:t>
            </a:r>
            <a:endParaRPr lang="en-US" dirty="0">
              <a:solidFill>
                <a:schemeClr val="bg1"/>
              </a:solidFill>
              <a:latin typeface="Garamond" panose="02020404030301010803" pitchFamily="18" charset="0"/>
            </a:endParaRPr>
          </a:p>
          <a:p>
            <a:pPr lvl="0"/>
            <a:r>
              <a:rPr lang="en-US" b="1" i="1" dirty="0">
                <a:solidFill>
                  <a:schemeClr val="bg1"/>
                </a:solidFill>
                <a:latin typeface="Garamond" panose="02020404030301010803" pitchFamily="18" charset="0"/>
              </a:rPr>
              <a:t>Infectious</a:t>
            </a:r>
            <a:r>
              <a:rPr lang="en-US" b="1" dirty="0">
                <a:solidFill>
                  <a:schemeClr val="bg1"/>
                </a:solidFill>
                <a:latin typeface="Garamond" panose="02020404030301010803" pitchFamily="18" charset="0"/>
              </a:rPr>
              <a:t> </a:t>
            </a:r>
            <a:r>
              <a:rPr lang="en-US" b="1" i="1" dirty="0">
                <a:solidFill>
                  <a:schemeClr val="bg1"/>
                </a:solidFill>
                <a:latin typeface="Garamond" panose="02020404030301010803" pitchFamily="18" charset="0"/>
              </a:rPr>
              <a:t>diseases</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Massage is not a good idea for someone coming down with the flu, for example. You risk exposing yourself to the virus as well.</a:t>
            </a:r>
          </a:p>
          <a:p>
            <a:endParaRPr lang="en-US" dirty="0"/>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Contraindications</a:t>
            </a:r>
            <a:endParaRPr lang="en-US" dirty="0">
              <a:latin typeface="Harrington" panose="04040505050A02020702" pitchFamily="82" charset="0"/>
            </a:endParaRPr>
          </a:p>
        </p:txBody>
      </p:sp>
      <p:sp>
        <p:nvSpPr>
          <p:cNvPr id="3" name="Content Placeholder 2"/>
          <p:cNvSpPr>
            <a:spLocks noGrp="1"/>
          </p:cNvSpPr>
          <p:nvPr>
            <p:ph idx="1"/>
          </p:nvPr>
        </p:nvSpPr>
        <p:spPr>
          <a:xfrm>
            <a:off x="457200" y="1447800"/>
            <a:ext cx="8229600" cy="4876800"/>
          </a:xfrm>
        </p:spPr>
        <p:txBody>
          <a:bodyPr>
            <a:normAutofit lnSpcReduction="10000"/>
          </a:bodyPr>
          <a:lstStyle/>
          <a:p>
            <a:pPr lvl="0"/>
            <a:r>
              <a:rPr lang="en-US" b="1" i="1" dirty="0">
                <a:solidFill>
                  <a:schemeClr val="bg1"/>
                </a:solidFill>
                <a:latin typeface="Garamond" panose="02020404030301010803" pitchFamily="18" charset="0"/>
              </a:rPr>
              <a:t>Hernia</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Hernias are protrusions of part of an organ (such as the intestines) through a muscular wall.</a:t>
            </a:r>
            <a:endParaRPr lang="en-US" dirty="0">
              <a:solidFill>
                <a:schemeClr val="bg1"/>
              </a:solidFill>
              <a:latin typeface="Garamond" panose="02020404030301010803" pitchFamily="18" charset="0"/>
            </a:endParaRPr>
          </a:p>
          <a:p>
            <a:pPr lvl="0"/>
            <a:r>
              <a:rPr lang="en-US" b="1" i="1" dirty="0">
                <a:solidFill>
                  <a:schemeClr val="bg1"/>
                </a:solidFill>
                <a:latin typeface="Garamond" panose="02020404030301010803" pitchFamily="18" charset="0"/>
              </a:rPr>
              <a:t>Osteoporosis</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Elderly people with a severe stoop to the shoulders often have this condition, in which bones become porous, brittle, and fragile. Massage may be too intense for this condition.</a:t>
            </a:r>
            <a:endParaRPr lang="en-US" dirty="0">
              <a:solidFill>
                <a:schemeClr val="bg1"/>
              </a:solidFill>
              <a:latin typeface="Garamond" panose="02020404030301010803" pitchFamily="18" charset="0"/>
            </a:endParaRPr>
          </a:p>
          <a:p>
            <a:pPr lvl="0"/>
            <a:r>
              <a:rPr lang="en-US" b="1" i="1" dirty="0">
                <a:solidFill>
                  <a:schemeClr val="bg1"/>
                </a:solidFill>
                <a:latin typeface="Garamond" panose="02020404030301010803" pitchFamily="18" charset="0"/>
              </a:rPr>
              <a:t>Varicose</a:t>
            </a:r>
            <a:r>
              <a:rPr lang="en-US" b="1" dirty="0">
                <a:solidFill>
                  <a:schemeClr val="bg1"/>
                </a:solidFill>
                <a:latin typeface="Garamond" panose="02020404030301010803" pitchFamily="18" charset="0"/>
              </a:rPr>
              <a:t> </a:t>
            </a:r>
            <a:r>
              <a:rPr lang="en-US" b="1" i="1" dirty="0">
                <a:solidFill>
                  <a:schemeClr val="bg1"/>
                </a:solidFill>
                <a:latin typeface="Garamond" panose="02020404030301010803" pitchFamily="18" charset="0"/>
              </a:rPr>
              <a:t>veins</a:t>
            </a:r>
            <a:r>
              <a:rPr lang="en-US" b="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Massage applied directly over varicose veins can worsen the problem. However, if you apply a very light massage next to the problem, always in a direction toward the heart, it can be very beneficial.</a:t>
            </a:r>
            <a:endParaRPr lang="en-US" sz="3000" dirty="0">
              <a:solidFill>
                <a:schemeClr val="bg1"/>
              </a:solidFill>
              <a:latin typeface="Garamond" panose="02020404030301010803" pitchFamily="18" charset="0"/>
            </a:endParaRPr>
          </a:p>
          <a:p>
            <a:endParaRPr lang="en-US" dirty="0"/>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517775"/>
          </a:xfrm>
        </p:spPr>
        <p:txBody>
          <a:bodyPr>
            <a:normAutofit/>
          </a:bodyPr>
          <a:lstStyle/>
          <a:p>
            <a:r>
              <a:rPr lang="en-US" sz="7200" dirty="0">
                <a:solidFill>
                  <a:schemeClr val="bg1"/>
                </a:solidFill>
                <a:latin typeface="Harrington" panose="04040505050A02020702" pitchFamily="82" charset="0"/>
              </a:rPr>
              <a:t>Draping</a:t>
            </a:r>
          </a:p>
        </p:txBody>
      </p:sp>
      <p:sp>
        <p:nvSpPr>
          <p:cNvPr id="6" name="Footer Placeholder 5"/>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Proper Draping</a:t>
            </a:r>
          </a:p>
        </p:txBody>
      </p:sp>
      <p:sp>
        <p:nvSpPr>
          <p:cNvPr id="4" name="Text Placeholder 3"/>
          <p:cNvSpPr>
            <a:spLocks noGrp="1"/>
          </p:cNvSpPr>
          <p:nvPr>
            <p:ph type="body" idx="1"/>
          </p:nvPr>
        </p:nvSpPr>
        <p:spPr/>
        <p:txBody>
          <a:bodyPr/>
          <a:lstStyle/>
          <a:p>
            <a:pPr algn="ctr"/>
            <a:r>
              <a:rPr lang="en-US" sz="3200" dirty="0">
                <a:solidFill>
                  <a:schemeClr val="bg1"/>
                </a:solidFill>
                <a:latin typeface="Garamond" panose="02020404030301010803" pitchFamily="18" charset="0"/>
              </a:rPr>
              <a:t>Male</a:t>
            </a:r>
            <a:endParaRPr lang="en-US" dirty="0">
              <a:solidFill>
                <a:schemeClr val="bg1"/>
              </a:solidFill>
              <a:latin typeface="Garamond" panose="02020404030301010803" pitchFamily="18" charset="0"/>
            </a:endParaRPr>
          </a:p>
        </p:txBody>
      </p:sp>
      <p:sp>
        <p:nvSpPr>
          <p:cNvPr id="5" name="Content Placeholder 4"/>
          <p:cNvSpPr>
            <a:spLocks noGrp="1"/>
          </p:cNvSpPr>
          <p:nvPr>
            <p:ph sz="half" idx="2"/>
          </p:nvPr>
        </p:nvSpPr>
        <p:spPr/>
        <p:txBody>
          <a:bodyPr>
            <a:normAutofit/>
          </a:bodyPr>
          <a:lstStyle/>
          <a:p>
            <a:r>
              <a:rPr lang="en-US" sz="2800" dirty="0">
                <a:solidFill>
                  <a:schemeClr val="bg1"/>
                </a:solidFill>
                <a:latin typeface="Garamond" panose="02020404030301010803" pitchFamily="18" charset="0"/>
              </a:rPr>
              <a:t>Draping must completely cover genital area.</a:t>
            </a:r>
          </a:p>
          <a:p>
            <a:r>
              <a:rPr lang="en-US" sz="2800" dirty="0">
                <a:solidFill>
                  <a:schemeClr val="bg1"/>
                </a:solidFill>
                <a:latin typeface="Garamond" panose="02020404030301010803" pitchFamily="18" charset="0"/>
              </a:rPr>
              <a:t>Draping must completely cover the cleft of the gluteus </a:t>
            </a:r>
            <a:r>
              <a:rPr lang="en-US" sz="2800" dirty="0" err="1">
                <a:solidFill>
                  <a:schemeClr val="bg1"/>
                </a:solidFill>
                <a:latin typeface="Garamond" panose="02020404030301010803" pitchFamily="18" charset="0"/>
              </a:rPr>
              <a:t>maximus</a:t>
            </a:r>
            <a:r>
              <a:rPr lang="en-US" sz="2800" dirty="0">
                <a:solidFill>
                  <a:schemeClr val="bg1"/>
                </a:solidFill>
                <a:latin typeface="Garamond" panose="02020404030301010803" pitchFamily="18" charset="0"/>
              </a:rPr>
              <a:t>.</a:t>
            </a:r>
          </a:p>
          <a:p>
            <a:r>
              <a:rPr lang="en-US" sz="2800" dirty="0">
                <a:solidFill>
                  <a:schemeClr val="bg1"/>
                </a:solidFill>
                <a:latin typeface="Garamond" panose="02020404030301010803" pitchFamily="18" charset="0"/>
              </a:rPr>
              <a:t>Draping must cover anything the client does not want exposed. </a:t>
            </a:r>
          </a:p>
          <a:p>
            <a:endParaRPr lang="en-US" dirty="0"/>
          </a:p>
        </p:txBody>
      </p:sp>
      <p:sp>
        <p:nvSpPr>
          <p:cNvPr id="6" name="Text Placeholder 5"/>
          <p:cNvSpPr>
            <a:spLocks noGrp="1"/>
          </p:cNvSpPr>
          <p:nvPr>
            <p:ph type="body" sz="quarter" idx="3"/>
          </p:nvPr>
        </p:nvSpPr>
        <p:spPr/>
        <p:txBody>
          <a:bodyPr/>
          <a:lstStyle/>
          <a:p>
            <a:pPr algn="ctr"/>
            <a:r>
              <a:rPr lang="en-US" sz="3200" dirty="0">
                <a:solidFill>
                  <a:schemeClr val="bg1"/>
                </a:solidFill>
                <a:latin typeface="Garamond" panose="02020404030301010803" pitchFamily="18" charset="0"/>
              </a:rPr>
              <a:t>Female</a:t>
            </a:r>
            <a:endParaRPr lang="en-US" dirty="0">
              <a:solidFill>
                <a:schemeClr val="bg1"/>
              </a:solidFill>
              <a:latin typeface="Garamond" panose="02020404030301010803" pitchFamily="18" charset="0"/>
            </a:endParaRPr>
          </a:p>
        </p:txBody>
      </p:sp>
      <p:sp>
        <p:nvSpPr>
          <p:cNvPr id="7" name="Content Placeholder 6"/>
          <p:cNvSpPr>
            <a:spLocks noGrp="1"/>
          </p:cNvSpPr>
          <p:nvPr>
            <p:ph sz="quarter" idx="4"/>
          </p:nvPr>
        </p:nvSpPr>
        <p:spPr/>
        <p:txBody>
          <a:bodyPr>
            <a:normAutofit/>
          </a:bodyPr>
          <a:lstStyle/>
          <a:p>
            <a:r>
              <a:rPr lang="en-US" sz="2800" dirty="0">
                <a:solidFill>
                  <a:schemeClr val="bg1"/>
                </a:solidFill>
                <a:latin typeface="Garamond" panose="02020404030301010803" pitchFamily="18" charset="0"/>
              </a:rPr>
              <a:t>Draping must completely cover the breast.</a:t>
            </a:r>
          </a:p>
          <a:p>
            <a:r>
              <a:rPr lang="en-US" sz="2800" dirty="0">
                <a:solidFill>
                  <a:schemeClr val="bg1"/>
                </a:solidFill>
                <a:latin typeface="Garamond" panose="02020404030301010803" pitchFamily="18" charset="0"/>
              </a:rPr>
              <a:t>Draping must completely cover the genitals and </a:t>
            </a:r>
            <a:r>
              <a:rPr lang="en-US" sz="2800" dirty="0" err="1">
                <a:solidFill>
                  <a:schemeClr val="bg1"/>
                </a:solidFill>
                <a:latin typeface="Garamond" panose="02020404030301010803" pitchFamily="18" charset="0"/>
              </a:rPr>
              <a:t>gluteal</a:t>
            </a:r>
            <a:r>
              <a:rPr lang="en-US" sz="2800" dirty="0">
                <a:solidFill>
                  <a:schemeClr val="bg1"/>
                </a:solidFill>
                <a:latin typeface="Garamond" panose="02020404030301010803" pitchFamily="18" charset="0"/>
              </a:rPr>
              <a:t> cleft.</a:t>
            </a:r>
          </a:p>
          <a:p>
            <a:r>
              <a:rPr lang="en-US" sz="2800" dirty="0">
                <a:solidFill>
                  <a:schemeClr val="bg1"/>
                </a:solidFill>
                <a:latin typeface="Garamond" panose="02020404030301010803" pitchFamily="18" charset="0"/>
              </a:rPr>
              <a:t>Draping must cover anything the client does not want exposed.</a:t>
            </a:r>
          </a:p>
        </p:txBody>
      </p:sp>
      <p:sp>
        <p:nvSpPr>
          <p:cNvPr id="8" name="Footer Placeholder 7"/>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Draping Styles</a:t>
            </a:r>
          </a:p>
        </p:txBody>
      </p:sp>
      <p:sp>
        <p:nvSpPr>
          <p:cNvPr id="18" name="Content Placeholder 17"/>
          <p:cNvSpPr>
            <a:spLocks noGrp="1"/>
          </p:cNvSpPr>
          <p:nvPr>
            <p:ph idx="1"/>
          </p:nvPr>
        </p:nvSpPr>
        <p:spPr/>
        <p:txBody>
          <a:bodyPr>
            <a:normAutofit/>
          </a:bodyPr>
          <a:lstStyle/>
          <a:p>
            <a:endParaRPr lang="en-US" b="1" i="1" u="sng" dirty="0">
              <a:solidFill>
                <a:schemeClr val="bg1"/>
              </a:solidFill>
              <a:latin typeface="AR ESSENCE" pitchFamily="2" charset="0"/>
            </a:endParaRPr>
          </a:p>
          <a:p>
            <a:r>
              <a:rPr lang="en-US" b="1" i="1" u="sng" dirty="0">
                <a:solidFill>
                  <a:schemeClr val="bg1"/>
                </a:solidFill>
                <a:latin typeface="Garamond" panose="02020404030301010803" pitchFamily="18" charset="0"/>
              </a:rPr>
              <a:t>Diaper Draping (contoured draping)</a:t>
            </a:r>
            <a:r>
              <a:rPr lang="en-US" b="1" i="1"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Use one or two towels to drape the breast (females) and genitals (male and female) as well as a table cover.</a:t>
            </a:r>
          </a:p>
          <a:p>
            <a:endParaRPr lang="en-US" b="1" i="1" u="sng" dirty="0">
              <a:solidFill>
                <a:schemeClr val="bg1"/>
              </a:solidFill>
              <a:latin typeface="AR ESSENCE" pitchFamily="2" charset="0"/>
            </a:endParaRPr>
          </a:p>
          <a:p>
            <a:r>
              <a:rPr lang="en-US" b="1" i="1" u="sng" dirty="0">
                <a:solidFill>
                  <a:schemeClr val="bg1"/>
                </a:solidFill>
                <a:latin typeface="Garamond" panose="02020404030301010803" pitchFamily="18" charset="0"/>
              </a:rPr>
              <a:t>Top Cover Draping (Flat Draping)</a:t>
            </a:r>
            <a:r>
              <a:rPr lang="en-US" b="1" i="1"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uses a table cover and one large towel or sheet to cover the body</a:t>
            </a:r>
            <a:r>
              <a:rPr lang="en-US" dirty="0">
                <a:solidFill>
                  <a:schemeClr val="bg1"/>
                </a:solidFill>
                <a:latin typeface="Garamond" panose="02020404030301010803" pitchFamily="18" charset="0"/>
              </a:rPr>
              <a:t>.</a:t>
            </a:r>
          </a:p>
        </p:txBody>
      </p:sp>
      <p:sp>
        <p:nvSpPr>
          <p:cNvPr id="19" name="Footer Placeholder 18"/>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Draping Styles</a:t>
            </a:r>
            <a:endParaRPr lang="en-US" dirty="0">
              <a:latin typeface="Harrington" panose="04040505050A02020702" pitchFamily="82" charset="0"/>
            </a:endParaRPr>
          </a:p>
        </p:txBody>
      </p:sp>
      <p:sp>
        <p:nvSpPr>
          <p:cNvPr id="3" name="Content Placeholder 2"/>
          <p:cNvSpPr>
            <a:spLocks noGrp="1"/>
          </p:cNvSpPr>
          <p:nvPr>
            <p:ph idx="1"/>
          </p:nvPr>
        </p:nvSpPr>
        <p:spPr/>
        <p:txBody>
          <a:bodyPr/>
          <a:lstStyle/>
          <a:p>
            <a:endParaRPr lang="en-US" dirty="0"/>
          </a:p>
          <a:p>
            <a:r>
              <a:rPr lang="en-US" i="1" u="sng" dirty="0">
                <a:solidFill>
                  <a:schemeClr val="bg1"/>
                </a:solidFill>
                <a:latin typeface="Garamond" panose="02020404030301010803" pitchFamily="18" charset="0"/>
              </a:rPr>
              <a:t>Full Sheet Draping</a:t>
            </a:r>
            <a:r>
              <a:rPr lang="en-US" i="1"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use one full size sheet to cover the table and wrap the client.</a:t>
            </a:r>
          </a:p>
          <a:p>
            <a:pPr>
              <a:buNone/>
            </a:pPr>
            <a:endParaRPr lang="en-US" dirty="0">
              <a:solidFill>
                <a:schemeClr val="bg1"/>
              </a:solidFill>
              <a:latin typeface="AR ESSENCE" pitchFamily="2" charset="0"/>
            </a:endParaRPr>
          </a:p>
          <a:p>
            <a:r>
              <a:rPr lang="en-US" b="1" i="1" u="sng" dirty="0">
                <a:solidFill>
                  <a:schemeClr val="bg1"/>
                </a:solidFill>
                <a:latin typeface="Garamond" panose="02020404030301010803" pitchFamily="18" charset="0"/>
              </a:rPr>
              <a:t>Tenting</a:t>
            </a:r>
            <a:r>
              <a:rPr lang="en-US" b="1" i="1"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A technique that allows the client to turn over (away from the therapist) without getting tangled in the sheets or being exposed</a:t>
            </a:r>
            <a:r>
              <a:rPr lang="en-US" dirty="0">
                <a:solidFill>
                  <a:schemeClr val="bg1"/>
                </a:solidFill>
                <a:latin typeface="AR ESSENCE" pitchFamily="2" charset="0"/>
              </a:rPr>
              <a:t>.</a:t>
            </a: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latin typeface="Harrington" panose="04040505050A02020702" pitchFamily="82" charset="0"/>
              </a:rPr>
              <a:t>Objectives</a:t>
            </a:r>
          </a:p>
        </p:txBody>
      </p:sp>
      <p:sp>
        <p:nvSpPr>
          <p:cNvPr id="3" name="Content Placeholder 2"/>
          <p:cNvSpPr>
            <a:spLocks noGrp="1"/>
          </p:cNvSpPr>
          <p:nvPr>
            <p:ph idx="1"/>
          </p:nvPr>
        </p:nvSpPr>
        <p:spPr>
          <a:noFill/>
          <a:ln>
            <a:noFill/>
          </a:ln>
        </p:spPr>
        <p:txBody>
          <a:bodyPr>
            <a:normAutofit/>
          </a:bodyPr>
          <a:lstStyle/>
          <a:p>
            <a:endParaRPr lang="en-US" sz="2800" dirty="0">
              <a:solidFill>
                <a:schemeClr val="bg1"/>
              </a:solidFill>
              <a:latin typeface="AR ESSENCE" pitchFamily="2" charset="0"/>
            </a:endParaRPr>
          </a:p>
          <a:p>
            <a:r>
              <a:rPr lang="en-US" sz="2800" dirty="0">
                <a:solidFill>
                  <a:schemeClr val="bg1"/>
                </a:solidFill>
                <a:latin typeface="Times New Roman" panose="02020603050405020304" pitchFamily="18" charset="0"/>
                <a:cs typeface="Times New Roman" panose="02020603050405020304" pitchFamily="18" charset="0"/>
              </a:rPr>
              <a:t>Define massage.</a:t>
            </a:r>
          </a:p>
          <a:p>
            <a:pPr>
              <a:buNone/>
            </a:pPr>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Discuss expectations.</a:t>
            </a:r>
          </a:p>
          <a:p>
            <a:pPr>
              <a:buNone/>
            </a:pPr>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Indentify the benefits of massage.</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Define and identify contraindications.</a:t>
            </a:r>
          </a:p>
          <a:p>
            <a:pPr>
              <a:buNone/>
            </a:pPr>
            <a:endParaRPr lang="en-US" dirty="0">
              <a:solidFill>
                <a:schemeClr val="bg1"/>
              </a:solidFill>
              <a:latin typeface="AR ESSENCE" pitchFamily="2" charset="0"/>
            </a:endParaRPr>
          </a:p>
          <a:p>
            <a:endParaRPr lang="en-US" dirty="0">
              <a:solidFill>
                <a:schemeClr val="bg1"/>
              </a:solidFill>
              <a:latin typeface="AR ESSENCE" pitchFamily="2" charset="0"/>
            </a:endParaRPr>
          </a:p>
          <a:p>
            <a:pPr>
              <a:buNone/>
            </a:pPr>
            <a:endParaRPr lang="en-US" dirty="0">
              <a:solidFill>
                <a:schemeClr val="bg1"/>
              </a:solidFill>
              <a:latin typeface="AR ESSENCE" pitchFamily="2" charset="0"/>
            </a:endParaRPr>
          </a:p>
          <a:p>
            <a:endParaRPr lang="en-US" dirty="0">
              <a:solidFill>
                <a:schemeClr val="bg1"/>
              </a:solidFill>
              <a:latin typeface="AR ESSENCE" pitchFamily="2" charset="0"/>
            </a:endParaRPr>
          </a:p>
          <a:p>
            <a:pPr>
              <a:buNone/>
            </a:pPr>
            <a:endParaRPr lang="en-US" dirty="0">
              <a:solidFill>
                <a:schemeClr val="bg1"/>
              </a:solidFill>
              <a:latin typeface="AR BERKLEY" pitchFamily="2" charset="0"/>
            </a:endParaRPr>
          </a:p>
          <a:p>
            <a:endParaRPr lang="en-US" dirty="0">
              <a:solidFill>
                <a:schemeClr val="bg1"/>
              </a:solidFill>
              <a:latin typeface="AR BERKLEY" pitchFamily="2" charset="0"/>
            </a:endParaRPr>
          </a:p>
        </p:txBody>
      </p:sp>
      <p:sp>
        <p:nvSpPr>
          <p:cNvPr id="5" name="Footer Placeholder 4"/>
          <p:cNvSpPr>
            <a:spLocks noGrp="1"/>
          </p:cNvSpPr>
          <p:nvPr>
            <p:ph type="ftr" sz="quarter" idx="11"/>
          </p:nvPr>
        </p:nvSpPr>
        <p:spPr/>
        <p:txBody>
          <a:bodyPr/>
          <a:lstStyle/>
          <a:p>
            <a:r>
              <a:rPr lang="en-US" dirty="0"/>
              <a:t>KJB</a:t>
            </a:r>
          </a:p>
        </p:txBody>
      </p:sp>
    </p:spTree>
  </p:cSld>
  <p:clrMapOvr>
    <a:masterClrMapping/>
  </p:clrMapOvr>
  <p:transition spd="slow">
    <p:wheel spokes="3"/>
    <p:sndAc>
      <p:stSnd>
        <p:snd r:embed="rId2" name="chimes.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38400"/>
            <a:ext cx="7772400" cy="1470025"/>
          </a:xfrm>
        </p:spPr>
        <p:txBody>
          <a:bodyPr>
            <a:noAutofit/>
          </a:bodyPr>
          <a:lstStyle/>
          <a:p>
            <a:r>
              <a:rPr lang="en-US" sz="7200" dirty="0">
                <a:solidFill>
                  <a:schemeClr val="bg1"/>
                </a:solidFill>
                <a:latin typeface="Harrington" panose="04040505050A02020702" pitchFamily="82" charset="0"/>
              </a:rPr>
              <a:t>Massage Strokes</a:t>
            </a:r>
          </a:p>
        </p:txBody>
      </p:sp>
      <p:sp>
        <p:nvSpPr>
          <p:cNvPr id="6" name="Footer Placeholder 5"/>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chimes.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Massage Strokes</a:t>
            </a:r>
          </a:p>
        </p:txBody>
      </p:sp>
      <p:sp>
        <p:nvSpPr>
          <p:cNvPr id="3" name="Content Placeholder 2"/>
          <p:cNvSpPr>
            <a:spLocks noGrp="1"/>
          </p:cNvSpPr>
          <p:nvPr>
            <p:ph idx="1"/>
          </p:nvPr>
        </p:nvSpPr>
        <p:spPr/>
        <p:txBody>
          <a:bodyPr>
            <a:normAutofit/>
          </a:bodyPr>
          <a:lstStyle/>
          <a:p>
            <a:r>
              <a:rPr lang="en-US" b="1" i="1" u="sng" dirty="0">
                <a:solidFill>
                  <a:schemeClr val="bg1"/>
                </a:solidFill>
                <a:latin typeface="Garamond" panose="02020404030301010803" pitchFamily="18" charset="0"/>
              </a:rPr>
              <a:t>Gliding (Effleurage</a:t>
            </a:r>
            <a:r>
              <a:rPr lang="en-US" b="1" i="1" dirty="0">
                <a:solidFill>
                  <a:schemeClr val="bg1"/>
                </a:solidFill>
                <a:latin typeface="Garamond" panose="02020404030301010803" pitchFamily="18" charset="0"/>
              </a:rPr>
              <a:t>) </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Any stroke that glides over the skin without attempting to move the deep muscle mass. Basic effleurage may be performed with the palms and fingers, the thumbs, fist or forearms. </a:t>
            </a:r>
          </a:p>
          <a:p>
            <a:pPr>
              <a:buNone/>
            </a:pPr>
            <a:r>
              <a:rPr lang="en-US" dirty="0">
                <a:solidFill>
                  <a:schemeClr val="bg1"/>
                </a:solidFill>
                <a:latin typeface="Garamond" panose="02020404030301010803" pitchFamily="18" charset="0"/>
              </a:rPr>
              <a:t>Purpose: </a:t>
            </a:r>
            <a:r>
              <a:rPr lang="en-US" sz="2800" dirty="0">
                <a:solidFill>
                  <a:schemeClr val="bg1"/>
                </a:solidFill>
                <a:latin typeface="Garamond" panose="02020404030301010803" pitchFamily="18" charset="0"/>
              </a:rPr>
              <a:t>Begin and end massage, spread lubricant, accustom the client to your touch, evaluate the client's soft tissue, relax the client, stimulate, stretch superficial muscle tissue, enhance venous blood and lymphatic flow.</a:t>
            </a:r>
            <a:r>
              <a:rPr lang="en-US" sz="3000" dirty="0">
                <a:solidFill>
                  <a:schemeClr val="bg1"/>
                </a:solidFill>
                <a:latin typeface="Garamond" panose="02020404030301010803" pitchFamily="18" charset="0"/>
              </a:rPr>
              <a:t>   </a:t>
            </a:r>
            <a:endParaRPr lang="en-US" dirty="0">
              <a:solidFill>
                <a:schemeClr val="bg1"/>
              </a:solidFill>
              <a:latin typeface="Garamond" panose="02020404030301010803" pitchFamily="18" charset="0"/>
            </a:endParaRP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bg1"/>
                </a:solidFill>
                <a:latin typeface="Harrington" panose="04040505050A02020702" pitchFamily="82" charset="0"/>
              </a:rPr>
              <a:t>Massage Strokes</a:t>
            </a:r>
            <a:endParaRPr lang="en-US" dirty="0">
              <a:latin typeface="Harrington" panose="04040505050A02020702" pitchFamily="82" charset="0"/>
            </a:endParaRPr>
          </a:p>
        </p:txBody>
      </p:sp>
      <p:sp>
        <p:nvSpPr>
          <p:cNvPr id="7" name="Content Placeholder 6"/>
          <p:cNvSpPr>
            <a:spLocks noGrp="1"/>
          </p:cNvSpPr>
          <p:nvPr>
            <p:ph idx="1"/>
          </p:nvPr>
        </p:nvSpPr>
        <p:spPr/>
        <p:txBody>
          <a:bodyPr>
            <a:normAutofit/>
          </a:bodyPr>
          <a:lstStyle/>
          <a:p>
            <a:r>
              <a:rPr lang="en-US" b="1" i="1" u="sng" dirty="0">
                <a:solidFill>
                  <a:schemeClr val="bg1"/>
                </a:solidFill>
                <a:latin typeface="Garamond" panose="02020404030301010803" pitchFamily="18" charset="0"/>
              </a:rPr>
              <a:t>Kneading (</a:t>
            </a:r>
            <a:r>
              <a:rPr lang="en-US" b="1" i="1" u="sng" dirty="0" err="1">
                <a:solidFill>
                  <a:schemeClr val="bg1"/>
                </a:solidFill>
                <a:latin typeface="Garamond" panose="02020404030301010803" pitchFamily="18" charset="0"/>
              </a:rPr>
              <a:t>Petrissage</a:t>
            </a:r>
            <a:r>
              <a:rPr lang="en-US" b="1" i="1" u="sng" dirty="0">
                <a:solidFill>
                  <a:schemeClr val="bg1"/>
                </a:solidFill>
                <a:latin typeface="Garamond" panose="02020404030301010803" pitchFamily="18" charset="0"/>
              </a:rPr>
              <a:t>)</a:t>
            </a:r>
            <a:r>
              <a:rPr lang="en-US"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manipulation of the fleshy areas (muscle belly) using a technique which lifts, grasps, rolls, and compresses the muscle mass. A variation of kneading is skin rolling.</a:t>
            </a:r>
          </a:p>
          <a:p>
            <a:pPr>
              <a:buNone/>
            </a:pPr>
            <a:r>
              <a:rPr lang="en-US" dirty="0">
                <a:solidFill>
                  <a:schemeClr val="bg1"/>
                </a:solidFill>
                <a:latin typeface="Garamond" panose="02020404030301010803" pitchFamily="18" charset="0"/>
              </a:rPr>
              <a:t>Purpose: </a:t>
            </a:r>
            <a:r>
              <a:rPr lang="en-US" sz="2800" dirty="0">
                <a:solidFill>
                  <a:schemeClr val="bg1"/>
                </a:solidFill>
                <a:latin typeface="Garamond" panose="02020404030301010803" pitchFamily="18" charset="0"/>
              </a:rPr>
              <a:t>Assist in venous return and removal of metabolic by-products, free adhesions in the muscle belly, enhance fluid movement in deeper issue, stretch muscle tissue, stretch fascia. </a:t>
            </a:r>
          </a:p>
        </p:txBody>
      </p:sp>
      <p:sp>
        <p:nvSpPr>
          <p:cNvPr id="8" name="Footer Placeholder 7"/>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Massage Strokes</a:t>
            </a:r>
            <a:endParaRPr lang="en-US" dirty="0">
              <a:latin typeface="Harrington" panose="04040505050A02020702" pitchFamily="82" charset="0"/>
            </a:endParaRPr>
          </a:p>
        </p:txBody>
      </p:sp>
      <p:sp>
        <p:nvSpPr>
          <p:cNvPr id="3" name="Content Placeholder 2"/>
          <p:cNvSpPr>
            <a:spLocks noGrp="1"/>
          </p:cNvSpPr>
          <p:nvPr>
            <p:ph idx="1"/>
          </p:nvPr>
        </p:nvSpPr>
        <p:spPr/>
        <p:txBody>
          <a:bodyPr/>
          <a:lstStyle/>
          <a:p>
            <a:r>
              <a:rPr lang="en-US" b="1" i="1" u="sng" dirty="0">
                <a:solidFill>
                  <a:schemeClr val="bg1"/>
                </a:solidFill>
                <a:latin typeface="Garamond" panose="02020404030301010803" pitchFamily="18" charset="0"/>
              </a:rPr>
              <a:t>Friction</a:t>
            </a:r>
            <a:r>
              <a:rPr lang="en-US" b="1" i="1"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Uses various techniques to reach the deeper tissue, especially around joint spaces and bony prominences (tendons, ligaments, and their attachment sites). It requires direct pressure on an area with no gliding to affect the underlying muscle.</a:t>
            </a:r>
            <a:endParaRPr lang="en-US" dirty="0">
              <a:solidFill>
                <a:schemeClr val="bg1"/>
              </a:solidFill>
              <a:latin typeface="Garamond" panose="02020404030301010803" pitchFamily="18" charset="0"/>
            </a:endParaRPr>
          </a:p>
          <a:p>
            <a:pPr>
              <a:buNone/>
            </a:pPr>
            <a:r>
              <a:rPr lang="en-US" dirty="0">
                <a:solidFill>
                  <a:schemeClr val="bg1"/>
                </a:solidFill>
                <a:latin typeface="Garamond" panose="02020404030301010803" pitchFamily="18" charset="0"/>
              </a:rPr>
              <a:t>Purpose: </a:t>
            </a:r>
            <a:r>
              <a:rPr lang="en-US" sz="2800" dirty="0">
                <a:solidFill>
                  <a:schemeClr val="bg1"/>
                </a:solidFill>
                <a:latin typeface="Garamond" panose="02020404030301010803" pitchFamily="18" charset="0"/>
              </a:rPr>
              <a:t>to separate and break down adhesion, increase circulation, soften deposits between fascia, aid absorption of fluid around joints.</a:t>
            </a:r>
            <a:endParaRPr lang="en-US" dirty="0">
              <a:solidFill>
                <a:schemeClr val="bg1"/>
              </a:solidFill>
              <a:latin typeface="Garamond" panose="02020404030301010803" pitchFamily="18" charset="0"/>
            </a:endParaRP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Massage Strokes</a:t>
            </a:r>
            <a:endParaRPr lang="en-US" dirty="0">
              <a:latin typeface="Harrington" panose="04040505050A02020702" pitchFamily="82" charset="0"/>
            </a:endParaRPr>
          </a:p>
        </p:txBody>
      </p:sp>
      <p:sp>
        <p:nvSpPr>
          <p:cNvPr id="3" name="Content Placeholder 2"/>
          <p:cNvSpPr>
            <a:spLocks noGrp="1"/>
          </p:cNvSpPr>
          <p:nvPr>
            <p:ph idx="1"/>
          </p:nvPr>
        </p:nvSpPr>
        <p:spPr/>
        <p:txBody>
          <a:bodyPr/>
          <a:lstStyle/>
          <a:p>
            <a:r>
              <a:rPr lang="en-US" b="1" i="1" u="sng" dirty="0" err="1">
                <a:solidFill>
                  <a:schemeClr val="bg1"/>
                </a:solidFill>
                <a:latin typeface="Garamond" panose="02020404030301010803" pitchFamily="18" charset="0"/>
              </a:rPr>
              <a:t>Tapotement</a:t>
            </a:r>
            <a:r>
              <a:rPr lang="en-US" b="1" i="1" u="sng" dirty="0">
                <a:solidFill>
                  <a:schemeClr val="bg1"/>
                </a:solidFill>
                <a:latin typeface="Garamond" panose="02020404030301010803" pitchFamily="18" charset="0"/>
              </a:rPr>
              <a:t> (</a:t>
            </a:r>
            <a:r>
              <a:rPr lang="en-US" b="1" i="1" u="sng" dirty="0" err="1">
                <a:solidFill>
                  <a:schemeClr val="bg1"/>
                </a:solidFill>
                <a:latin typeface="Garamond" panose="02020404030301010803" pitchFamily="18" charset="0"/>
              </a:rPr>
              <a:t>precussive</a:t>
            </a:r>
            <a:r>
              <a:rPr lang="en-US" b="1" i="1" u="sng" dirty="0">
                <a:solidFill>
                  <a:schemeClr val="bg1"/>
                </a:solidFill>
                <a:latin typeface="Garamond" panose="02020404030301010803" pitchFamily="18" charset="0"/>
              </a:rPr>
              <a:t> movements)</a:t>
            </a:r>
            <a:r>
              <a:rPr lang="en-US" b="1" i="1"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includes techniques that strike, tap beat and slap, and are highly stimulating. These movements should not be used over any sensitive areas or abnormally contracted muscles.</a:t>
            </a:r>
          </a:p>
          <a:p>
            <a:endParaRPr lang="en-US" sz="2800" b="1" i="1" dirty="0">
              <a:solidFill>
                <a:schemeClr val="bg1"/>
              </a:solidFill>
              <a:latin typeface="Garamond" panose="02020404030301010803" pitchFamily="18" charset="0"/>
            </a:endParaRPr>
          </a:p>
          <a:p>
            <a:pPr>
              <a:buNone/>
            </a:pPr>
            <a:r>
              <a:rPr lang="en-US" dirty="0">
                <a:solidFill>
                  <a:schemeClr val="bg1"/>
                </a:solidFill>
                <a:latin typeface="Garamond" panose="02020404030301010803" pitchFamily="18" charset="0"/>
              </a:rPr>
              <a:t>Purpose: </a:t>
            </a:r>
            <a:r>
              <a:rPr lang="en-US" sz="2800" dirty="0">
                <a:solidFill>
                  <a:schemeClr val="bg1"/>
                </a:solidFill>
                <a:latin typeface="Garamond" panose="02020404030301010803" pitchFamily="18" charset="0"/>
              </a:rPr>
              <a:t>stimulation, increase circulation, loosen phlegm, tone muscle.</a:t>
            </a:r>
            <a:endParaRPr lang="en-US" dirty="0">
              <a:solidFill>
                <a:schemeClr val="bg1"/>
              </a:solidFill>
              <a:latin typeface="Garamond" panose="02020404030301010803" pitchFamily="18" charset="0"/>
            </a:endParaRP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Massage Strokes</a:t>
            </a:r>
            <a:endParaRPr lang="en-US" dirty="0">
              <a:latin typeface="Harrington" panose="04040505050A02020702" pitchFamily="82" charset="0"/>
            </a:endParaRPr>
          </a:p>
        </p:txBody>
      </p:sp>
      <p:sp>
        <p:nvSpPr>
          <p:cNvPr id="3" name="Content Placeholder 2"/>
          <p:cNvSpPr>
            <a:spLocks noGrp="1"/>
          </p:cNvSpPr>
          <p:nvPr>
            <p:ph idx="1"/>
          </p:nvPr>
        </p:nvSpPr>
        <p:spPr/>
        <p:txBody>
          <a:bodyPr/>
          <a:lstStyle/>
          <a:p>
            <a:r>
              <a:rPr lang="en-US" b="1" i="1" u="sng" dirty="0">
                <a:solidFill>
                  <a:schemeClr val="bg1"/>
                </a:solidFill>
                <a:latin typeface="Garamond" panose="02020404030301010803" pitchFamily="18" charset="0"/>
              </a:rPr>
              <a:t>Vibration</a:t>
            </a:r>
            <a:r>
              <a:rPr lang="en-US" b="1" i="1" dirty="0">
                <a:solidFill>
                  <a:schemeClr val="bg1"/>
                </a:solidFill>
                <a:latin typeface="Garamond" panose="02020404030301010803" pitchFamily="18" charset="0"/>
              </a:rPr>
              <a:t>: </a:t>
            </a:r>
            <a:r>
              <a:rPr lang="en-US" sz="2800" dirty="0">
                <a:solidFill>
                  <a:schemeClr val="bg1"/>
                </a:solidFill>
                <a:latin typeface="Garamond" panose="02020404030301010803" pitchFamily="18" charset="0"/>
              </a:rPr>
              <a:t>A continuous oscillating, quivering, shaking, or trembling movement made by the therapist’s hand (or electrical device) being placed firmly against a body part.</a:t>
            </a:r>
          </a:p>
          <a:p>
            <a:pPr>
              <a:buNone/>
            </a:pPr>
            <a:endParaRPr lang="en-US" sz="2800" b="1" i="1" u="sng" dirty="0">
              <a:solidFill>
                <a:schemeClr val="bg1"/>
              </a:solidFill>
              <a:latin typeface="Garamond" panose="02020404030301010803" pitchFamily="18" charset="0"/>
            </a:endParaRPr>
          </a:p>
          <a:p>
            <a:pPr>
              <a:buNone/>
            </a:pPr>
            <a:r>
              <a:rPr lang="en-US" dirty="0">
                <a:solidFill>
                  <a:schemeClr val="bg1"/>
                </a:solidFill>
                <a:latin typeface="Garamond" panose="02020404030301010803" pitchFamily="18" charset="0"/>
              </a:rPr>
              <a:t>Purpose: </a:t>
            </a:r>
            <a:r>
              <a:rPr lang="en-US" sz="2800" dirty="0">
                <a:solidFill>
                  <a:schemeClr val="bg1"/>
                </a:solidFill>
                <a:latin typeface="Garamond" panose="02020404030301010803" pitchFamily="18" charset="0"/>
              </a:rPr>
              <a:t>soothe and relax, desensitize an area or point, stimulate when applied with pressure.</a:t>
            </a:r>
            <a:endParaRPr lang="en-US" sz="3600" dirty="0">
              <a:solidFill>
                <a:schemeClr val="bg1"/>
              </a:solidFill>
              <a:latin typeface="Garamond" panose="02020404030301010803" pitchFamily="18" charset="0"/>
            </a:endParaRP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670175"/>
          </a:xfrm>
        </p:spPr>
        <p:txBody>
          <a:bodyPr>
            <a:normAutofit/>
          </a:bodyPr>
          <a:lstStyle/>
          <a:p>
            <a:r>
              <a:rPr lang="en-US" sz="7200" dirty="0">
                <a:solidFill>
                  <a:schemeClr val="bg1"/>
                </a:solidFill>
                <a:latin typeface="Harrington" panose="04040505050A02020702" pitchFamily="82" charset="0"/>
              </a:rPr>
              <a:t>Types of Massage</a:t>
            </a:r>
          </a:p>
        </p:txBody>
      </p:sp>
      <p:sp>
        <p:nvSpPr>
          <p:cNvPr id="6" name="Footer Placeholder 5"/>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chimes.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Types of Massage</a:t>
            </a:r>
          </a:p>
        </p:txBody>
      </p:sp>
      <p:sp>
        <p:nvSpPr>
          <p:cNvPr id="4" name="Content Placeholder 3"/>
          <p:cNvSpPr>
            <a:spLocks noGrp="1"/>
          </p:cNvSpPr>
          <p:nvPr>
            <p:ph sz="half" idx="1"/>
          </p:nvPr>
        </p:nvSpPr>
        <p:spPr/>
        <p:txBody>
          <a:bodyPr>
            <a:normAutofit fontScale="70000" lnSpcReduction="20000"/>
          </a:bodyPr>
          <a:lstStyle/>
          <a:p>
            <a:r>
              <a:rPr lang="en-US" b="1" dirty="0" err="1">
                <a:solidFill>
                  <a:schemeClr val="bg1"/>
                </a:solidFill>
                <a:latin typeface="Garamond" panose="02020404030301010803" pitchFamily="18" charset="0"/>
              </a:rPr>
              <a:t>Abhyanga</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AcroSage</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Active release technique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Acupressure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Acu</a:t>
            </a:r>
            <a:r>
              <a:rPr lang="en-US" b="1" dirty="0">
                <a:solidFill>
                  <a:schemeClr val="bg1"/>
                </a:solidFill>
                <a:latin typeface="Garamond" panose="02020404030301010803" pitchFamily="18" charset="0"/>
              </a:rPr>
              <a:t>-Yoga</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Alexander technique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Amma</a:t>
            </a:r>
            <a:r>
              <a:rPr lang="en-US" b="1" dirty="0">
                <a:solidFill>
                  <a:schemeClr val="bg1"/>
                </a:solidFill>
                <a:latin typeface="Garamond" panose="02020404030301010803" pitchFamily="18" charset="0"/>
              </a:rPr>
              <a:t>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Applied kinesiology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Aromatherapy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The </a:t>
            </a:r>
            <a:r>
              <a:rPr lang="en-US" b="1" dirty="0" err="1">
                <a:solidFill>
                  <a:schemeClr val="bg1"/>
                </a:solidFill>
                <a:latin typeface="Garamond" panose="02020404030301010803" pitchFamily="18" charset="0"/>
              </a:rPr>
              <a:t>Arvigo</a:t>
            </a:r>
            <a:r>
              <a:rPr lang="en-US" b="1" dirty="0">
                <a:solidFill>
                  <a:schemeClr val="bg1"/>
                </a:solidFill>
                <a:latin typeface="Garamond" panose="02020404030301010803" pitchFamily="18" charset="0"/>
              </a:rPr>
              <a:t> Techniques of Maya Abdominal Massage </a:t>
            </a:r>
            <a:endParaRPr lang="en-US" dirty="0">
              <a:solidFill>
                <a:schemeClr val="bg1"/>
              </a:solidFill>
              <a:latin typeface="Garamond" panose="02020404030301010803" pitchFamily="18" charset="0"/>
            </a:endParaRPr>
          </a:p>
          <a:p>
            <a:r>
              <a:rPr lang="en-US" b="1" dirty="0" err="1">
                <a:solidFill>
                  <a:schemeClr val="bg1"/>
                </a:solidFill>
                <a:latin typeface="Garamond" panose="02020404030301010803" pitchFamily="18" charset="0"/>
              </a:rPr>
              <a:t>Ashiatsu</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Aston-Patterning</a:t>
            </a:r>
            <a:r>
              <a:rPr lang="en-US" dirty="0">
                <a:solidFill>
                  <a:schemeClr val="bg1"/>
                </a:solidFill>
                <a:latin typeface="Garamond" panose="02020404030301010803" pitchFamily="18" charset="0"/>
              </a:rPr>
              <a:t> </a:t>
            </a:r>
          </a:p>
        </p:txBody>
      </p:sp>
      <p:sp>
        <p:nvSpPr>
          <p:cNvPr id="5" name="Content Placeholder 4"/>
          <p:cNvSpPr>
            <a:spLocks noGrp="1"/>
          </p:cNvSpPr>
          <p:nvPr>
            <p:ph sz="half" idx="2"/>
          </p:nvPr>
        </p:nvSpPr>
        <p:spPr/>
        <p:txBody>
          <a:bodyPr>
            <a:normAutofit fontScale="70000" lnSpcReduction="20000"/>
          </a:bodyPr>
          <a:lstStyle/>
          <a:p>
            <a:r>
              <a:rPr lang="en-US" b="1" dirty="0">
                <a:solidFill>
                  <a:schemeClr val="bg1"/>
                </a:solidFill>
                <a:latin typeface="Garamond" panose="02020404030301010803" pitchFamily="18" charset="0"/>
              </a:rPr>
              <a:t>Asymmetric Body Balancing</a:t>
            </a:r>
            <a:r>
              <a:rPr lang="en-US" dirty="0">
                <a:solidFill>
                  <a:schemeClr val="bg1"/>
                </a:solidFill>
                <a:latin typeface="Garamond" panose="02020404030301010803" pitchFamily="18" charset="0"/>
              </a:rPr>
              <a:t> </a:t>
            </a:r>
            <a:endParaRPr lang="en-US" b="1"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Balinese Massage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Balneotherapy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Bamboo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Barefoot Deep Tissue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Body Talk</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Bonnie </a:t>
            </a:r>
            <a:r>
              <a:rPr lang="en-US" b="1" dirty="0" err="1">
                <a:solidFill>
                  <a:schemeClr val="bg1"/>
                </a:solidFill>
                <a:latin typeface="Garamond" panose="02020404030301010803" pitchFamily="18" charset="0"/>
              </a:rPr>
              <a:t>Prudden</a:t>
            </a:r>
            <a:r>
              <a:rPr lang="en-US" b="1" dirty="0">
                <a:solidFill>
                  <a:schemeClr val="bg1"/>
                </a:solidFill>
                <a:latin typeface="Garamond" panose="02020404030301010803" pitchFamily="18" charset="0"/>
              </a:rPr>
              <a:t> </a:t>
            </a:r>
            <a:r>
              <a:rPr lang="en-US" b="1" dirty="0" err="1">
                <a:solidFill>
                  <a:schemeClr val="bg1"/>
                </a:solidFill>
                <a:latin typeface="Garamond" panose="02020404030301010803" pitchFamily="18" charset="0"/>
              </a:rPr>
              <a:t>Myotherapy</a:t>
            </a:r>
            <a:r>
              <a:rPr lang="en-US" b="1" dirty="0">
                <a:solidFill>
                  <a:schemeClr val="bg1"/>
                </a:solidFill>
                <a:latin typeface="Garamond" panose="02020404030301010803" pitchFamily="18" charset="0"/>
              </a:rPr>
              <a:t> </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Bowen technique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Breast massage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Breema</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Cat massage</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Chair </a:t>
            </a:r>
            <a:r>
              <a:rPr lang="en-US" b="1" dirty="0" err="1">
                <a:solidFill>
                  <a:schemeClr val="bg1"/>
                </a:solidFill>
                <a:latin typeface="Garamond" panose="02020404030301010803" pitchFamily="18" charset="0"/>
              </a:rPr>
              <a:t>masssage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Chi </a:t>
            </a:r>
            <a:r>
              <a:rPr lang="en-US" b="1" dirty="0" err="1">
                <a:solidFill>
                  <a:schemeClr val="bg1"/>
                </a:solidFill>
                <a:latin typeface="Garamond" panose="02020404030301010803" pitchFamily="18" charset="0"/>
              </a:rPr>
              <a:t>nei</a:t>
            </a:r>
            <a:r>
              <a:rPr lang="en-US" b="1" dirty="0">
                <a:solidFill>
                  <a:schemeClr val="bg1"/>
                </a:solidFill>
                <a:latin typeface="Garamond" panose="02020404030301010803" pitchFamily="18" charset="0"/>
              </a:rPr>
              <a:t> </a:t>
            </a:r>
            <a:r>
              <a:rPr lang="en-US" b="1" dirty="0" err="1">
                <a:solidFill>
                  <a:schemeClr val="bg1"/>
                </a:solidFill>
                <a:latin typeface="Garamond" panose="02020404030301010803" pitchFamily="18" charset="0"/>
              </a:rPr>
              <a:t>tsang</a:t>
            </a:r>
            <a:endParaRPr lang="en-US" dirty="0">
              <a:solidFill>
                <a:schemeClr val="bg1"/>
              </a:solidFill>
              <a:latin typeface="Garamond" panose="02020404030301010803" pitchFamily="18" charset="0"/>
            </a:endParaRPr>
          </a:p>
          <a:p>
            <a:pPr>
              <a:buNone/>
            </a:pPr>
            <a:endParaRPr lang="en-US" dirty="0"/>
          </a:p>
        </p:txBody>
      </p:sp>
      <p:sp>
        <p:nvSpPr>
          <p:cNvPr id="6" name="Footer Placeholder 5"/>
          <p:cNvSpPr>
            <a:spLocks noGrp="1"/>
          </p:cNvSpPr>
          <p:nvPr>
            <p:ph type="ftr" sz="quarter" idx="11"/>
          </p:nvPr>
        </p:nvSpPr>
        <p:spPr/>
        <p:txBody>
          <a:bodyPr/>
          <a:lstStyle/>
          <a:p>
            <a:r>
              <a:rPr lang="en-US" dirty="0"/>
              <a:t>KJB</a:t>
            </a:r>
          </a:p>
        </p:txBody>
      </p:sp>
    </p:spTree>
  </p:cSld>
  <p:clrMapOvr>
    <a:masterClrMapping/>
  </p:clrMapOvr>
  <p:transition spd="slow">
    <p:wheel spokes="3"/>
    <p:sndAc>
      <p:stSnd>
        <p:snd r:embed="rId2" name="whoosh.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Types of Massage</a:t>
            </a:r>
            <a:endParaRPr lang="en-US" dirty="0">
              <a:latin typeface="Harrington" panose="04040505050A02020702" pitchFamily="82" charset="0"/>
            </a:endParaRPr>
          </a:p>
        </p:txBody>
      </p:sp>
      <p:sp>
        <p:nvSpPr>
          <p:cNvPr id="3" name="Content Placeholder 2"/>
          <p:cNvSpPr>
            <a:spLocks noGrp="1"/>
          </p:cNvSpPr>
          <p:nvPr>
            <p:ph sz="half" idx="1"/>
          </p:nvPr>
        </p:nvSpPr>
        <p:spPr/>
        <p:txBody>
          <a:bodyPr>
            <a:normAutofit fontScale="70000" lnSpcReduction="20000"/>
          </a:bodyPr>
          <a:lstStyle/>
          <a:p>
            <a:r>
              <a:rPr lang="en-US" b="1" dirty="0">
                <a:solidFill>
                  <a:schemeClr val="bg1"/>
                </a:solidFill>
                <a:latin typeface="Garamond" panose="02020404030301010803" pitchFamily="18" charset="0"/>
              </a:rPr>
              <a:t>Chinese massage therapy</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Continuum movement therapy</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Craniosacral</a:t>
            </a:r>
            <a:r>
              <a:rPr lang="en-US" b="1" dirty="0">
                <a:solidFill>
                  <a:schemeClr val="bg1"/>
                </a:solidFill>
                <a:latin typeface="Garamond" panose="02020404030301010803" pitchFamily="18" charset="0"/>
              </a:rPr>
              <a:t> therapy</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Deep connective tissue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Deep tissue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Dog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Energy massage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Equine massage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Esalen</a:t>
            </a:r>
            <a:r>
              <a:rPr lang="en-US" b="1" dirty="0">
                <a:solidFill>
                  <a:schemeClr val="bg1"/>
                </a:solidFill>
                <a:latin typeface="Garamond" panose="02020404030301010803" pitchFamily="18" charset="0"/>
              </a:rPr>
              <a:t>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The </a:t>
            </a:r>
            <a:r>
              <a:rPr lang="en-US" b="1" dirty="0" err="1">
                <a:solidFill>
                  <a:schemeClr val="bg1"/>
                </a:solidFill>
                <a:latin typeface="Garamond" panose="02020404030301010803" pitchFamily="18" charset="0"/>
              </a:rPr>
              <a:t>Feldenkrais</a:t>
            </a:r>
            <a:r>
              <a:rPr lang="en-US" b="1" dirty="0">
                <a:solidFill>
                  <a:schemeClr val="bg1"/>
                </a:solidFill>
                <a:latin typeface="Garamond" panose="02020404030301010803" pitchFamily="18" charset="0"/>
              </a:rPr>
              <a:t> Method </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Fijian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Geriatric massage</a:t>
            </a:r>
            <a:endParaRPr lang="en-US" dirty="0">
              <a:solidFill>
                <a:schemeClr val="bg1"/>
              </a:solidFill>
              <a:latin typeface="Garamond" panose="02020404030301010803" pitchFamily="18" charset="0"/>
            </a:endParaRPr>
          </a:p>
          <a:p>
            <a:r>
              <a:rPr lang="en-US" b="1" dirty="0" err="1">
                <a:solidFill>
                  <a:schemeClr val="bg1"/>
                </a:solidFill>
                <a:latin typeface="Garamond" panose="02020404030301010803" pitchFamily="18" charset="0"/>
              </a:rPr>
              <a:t>Hakomi</a:t>
            </a:r>
            <a:r>
              <a:rPr lang="en-US" b="1" dirty="0">
                <a:solidFill>
                  <a:schemeClr val="bg1"/>
                </a:solidFill>
                <a:latin typeface="Garamond" panose="02020404030301010803" pitchFamily="18" charset="0"/>
              </a:rPr>
              <a:t> Method</a:t>
            </a:r>
            <a:r>
              <a:rPr lang="en-US" dirty="0">
                <a:solidFill>
                  <a:schemeClr val="bg1"/>
                </a:solidFill>
                <a:latin typeface="Garamond" panose="02020404030301010803" pitchFamily="18" charset="0"/>
              </a:rPr>
              <a:t> </a:t>
            </a:r>
          </a:p>
          <a:p>
            <a:endParaRPr lang="en-US" dirty="0"/>
          </a:p>
        </p:txBody>
      </p:sp>
      <p:sp>
        <p:nvSpPr>
          <p:cNvPr id="4" name="Content Placeholder 3"/>
          <p:cNvSpPr>
            <a:spLocks noGrp="1"/>
          </p:cNvSpPr>
          <p:nvPr>
            <p:ph sz="half" idx="2"/>
          </p:nvPr>
        </p:nvSpPr>
        <p:spPr/>
        <p:txBody>
          <a:bodyPr>
            <a:normAutofit fontScale="70000" lnSpcReduction="20000"/>
          </a:bodyPr>
          <a:lstStyle/>
          <a:p>
            <a:r>
              <a:rPr lang="en-US" b="1" dirty="0" err="1">
                <a:solidFill>
                  <a:schemeClr val="bg1"/>
                </a:solidFill>
                <a:latin typeface="Garamond" panose="02020404030301010803" pitchFamily="18" charset="0"/>
              </a:rPr>
              <a:t>Hellerwork</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Hilot</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Hoshino therapy </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Hot stone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Indian face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Indian head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Indonesian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Infant massage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Integrative manual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Japanese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Jin shin do</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Kahuna</a:t>
            </a:r>
            <a:r>
              <a:rPr lang="en-US" b="1" dirty="0">
                <a:solidFill>
                  <a:schemeClr val="bg1"/>
                </a:solidFill>
                <a:latin typeface="Garamond" panose="02020404030301010803" pitchFamily="18" charset="0"/>
              </a:rPr>
              <a:t> massage</a:t>
            </a:r>
            <a:r>
              <a:rPr lang="en-US" dirty="0">
                <a:solidFill>
                  <a:schemeClr val="bg1"/>
                </a:solidFill>
                <a:latin typeface="Garamond" panose="02020404030301010803" pitchFamily="18" charset="0"/>
              </a:rPr>
              <a:t> </a:t>
            </a:r>
            <a:r>
              <a:rPr lang="en-US" b="1" dirty="0" err="1">
                <a:solidFill>
                  <a:schemeClr val="bg1"/>
                </a:solidFill>
                <a:latin typeface="Garamond" panose="02020404030301010803" pitchFamily="18" charset="0"/>
              </a:rPr>
              <a:t>Kalari</a:t>
            </a:r>
            <a:r>
              <a:rPr lang="en-US" b="1" dirty="0">
                <a:solidFill>
                  <a:schemeClr val="bg1"/>
                </a:solidFill>
                <a:latin typeface="Garamond" panose="02020404030301010803" pitchFamily="18" charset="0"/>
              </a:rPr>
              <a:t> massage</a:t>
            </a:r>
          </a:p>
          <a:p>
            <a:r>
              <a:rPr lang="en-US" b="1" dirty="0" err="1">
                <a:solidFill>
                  <a:schemeClr val="bg1"/>
                </a:solidFill>
                <a:latin typeface="Garamond" panose="02020404030301010803" pitchFamily="18" charset="0"/>
              </a:rPr>
              <a:t>Lomi</a:t>
            </a:r>
            <a:r>
              <a:rPr lang="en-US" b="1" dirty="0">
                <a:solidFill>
                  <a:schemeClr val="bg1"/>
                </a:solidFill>
                <a:latin typeface="Garamond" panose="02020404030301010803" pitchFamily="18" charset="0"/>
              </a:rPr>
              <a:t> </a:t>
            </a:r>
            <a:r>
              <a:rPr lang="en-US" b="1" dirty="0" err="1">
                <a:solidFill>
                  <a:schemeClr val="bg1"/>
                </a:solidFill>
                <a:latin typeface="Garamond" panose="02020404030301010803" pitchFamily="18" charset="0"/>
              </a:rPr>
              <a:t>lomi</a:t>
            </a:r>
            <a:r>
              <a:rPr lang="en-US" b="1" dirty="0">
                <a:solidFill>
                  <a:schemeClr val="bg1"/>
                </a:solidFill>
                <a:latin typeface="Garamond" panose="02020404030301010803" pitchFamily="18" charset="0"/>
              </a:rPr>
              <a:t> massage</a:t>
            </a:r>
            <a:r>
              <a:rPr lang="en-US" dirty="0">
                <a:solidFill>
                  <a:schemeClr val="bg1"/>
                </a:solidFill>
                <a:latin typeface="Garamond" panose="02020404030301010803" pitchFamily="18" charset="0"/>
              </a:rPr>
              <a:t>  </a:t>
            </a:r>
          </a:p>
          <a:p>
            <a:pPr>
              <a:buNone/>
            </a:pPr>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Types of Massage</a:t>
            </a:r>
            <a:endParaRPr lang="en-US" dirty="0">
              <a:latin typeface="Harrington" panose="04040505050A02020702" pitchFamily="82" charset="0"/>
            </a:endParaRPr>
          </a:p>
        </p:txBody>
      </p:sp>
      <p:sp>
        <p:nvSpPr>
          <p:cNvPr id="3" name="Content Placeholder 2"/>
          <p:cNvSpPr>
            <a:spLocks noGrp="1"/>
          </p:cNvSpPr>
          <p:nvPr>
            <p:ph sz="half" idx="1"/>
          </p:nvPr>
        </p:nvSpPr>
        <p:spPr/>
        <p:txBody>
          <a:bodyPr>
            <a:normAutofit fontScale="70000" lnSpcReduction="20000"/>
          </a:bodyPr>
          <a:lstStyle/>
          <a:p>
            <a:r>
              <a:rPr lang="en-US" b="1" dirty="0" err="1">
                <a:solidFill>
                  <a:schemeClr val="bg1"/>
                </a:solidFill>
                <a:latin typeface="Garamond" panose="02020404030301010803" pitchFamily="18" charset="0"/>
              </a:rPr>
              <a:t>LooyenWork</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Manual lymphatic drainage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Marma</a:t>
            </a:r>
            <a:r>
              <a:rPr lang="en-US" b="1" dirty="0">
                <a:solidFill>
                  <a:schemeClr val="bg1"/>
                </a:solidFill>
                <a:latin typeface="Garamond" panose="02020404030301010803" pitchFamily="18" charset="0"/>
              </a:rPr>
              <a:t>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Medical massage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Mobile Massage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Myofascial</a:t>
            </a:r>
            <a:r>
              <a:rPr lang="en-US" b="1" dirty="0">
                <a:solidFill>
                  <a:schemeClr val="bg1"/>
                </a:solidFill>
                <a:latin typeface="Garamond" panose="02020404030301010803" pitchFamily="18" charset="0"/>
              </a:rPr>
              <a:t> Release Technique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Myopractics</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Naprapathy</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Neuromuscular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The </a:t>
            </a:r>
            <a:r>
              <a:rPr lang="en-US" b="1" dirty="0" err="1">
                <a:solidFill>
                  <a:schemeClr val="bg1"/>
                </a:solidFill>
                <a:latin typeface="Garamond" panose="02020404030301010803" pitchFamily="18" charset="0"/>
              </a:rPr>
              <a:t>Niel</a:t>
            </a:r>
            <a:r>
              <a:rPr lang="en-US" b="1" dirty="0">
                <a:solidFill>
                  <a:schemeClr val="bg1"/>
                </a:solidFill>
                <a:latin typeface="Garamond" panose="02020404030301010803" pitchFamily="18" charset="0"/>
              </a:rPr>
              <a:t>-Asher Technique </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Oriental massage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Ortho-</a:t>
            </a:r>
            <a:r>
              <a:rPr lang="en-US" b="1" dirty="0" err="1">
                <a:solidFill>
                  <a:schemeClr val="bg1"/>
                </a:solidFill>
                <a:latin typeface="Garamond" panose="02020404030301010803" pitchFamily="18" charset="0"/>
              </a:rPr>
              <a:t>bionomy</a:t>
            </a:r>
            <a:r>
              <a:rPr lang="en-US" dirty="0">
                <a:solidFill>
                  <a:schemeClr val="bg1"/>
                </a:solidFill>
                <a:latin typeface="Garamond" panose="02020404030301010803" pitchFamily="18" charset="0"/>
              </a:rPr>
              <a:t> </a:t>
            </a:r>
            <a:r>
              <a:rPr lang="en-US" b="1" dirty="0">
                <a:solidFill>
                  <a:schemeClr val="bg1"/>
                </a:solidFill>
                <a:latin typeface="Garamond" panose="02020404030301010803" pitchFamily="18" charset="0"/>
              </a:rPr>
              <a:t>Orthopedic massage</a:t>
            </a:r>
            <a:r>
              <a:rPr lang="en-US" dirty="0">
                <a:solidFill>
                  <a:schemeClr val="bg1"/>
                </a:solidFill>
                <a:latin typeface="Garamond" panose="02020404030301010803" pitchFamily="18" charset="0"/>
              </a:rPr>
              <a:t> </a:t>
            </a:r>
          </a:p>
          <a:p>
            <a:endParaRPr lang="en-US" dirty="0"/>
          </a:p>
        </p:txBody>
      </p:sp>
      <p:sp>
        <p:nvSpPr>
          <p:cNvPr id="4" name="Content Placeholder 3"/>
          <p:cNvSpPr>
            <a:spLocks noGrp="1"/>
          </p:cNvSpPr>
          <p:nvPr>
            <p:ph sz="half" idx="2"/>
          </p:nvPr>
        </p:nvSpPr>
        <p:spPr/>
        <p:txBody>
          <a:bodyPr>
            <a:normAutofit fontScale="70000" lnSpcReduction="20000"/>
          </a:bodyPr>
          <a:lstStyle/>
          <a:p>
            <a:r>
              <a:rPr lang="en-US" b="1" dirty="0" err="1">
                <a:solidFill>
                  <a:schemeClr val="bg1"/>
                </a:solidFill>
                <a:latin typeface="Garamond" panose="02020404030301010803" pitchFamily="18" charset="0"/>
              </a:rPr>
              <a:t>Pfrimmer</a:t>
            </a:r>
            <a:r>
              <a:rPr lang="en-US" b="1" dirty="0">
                <a:solidFill>
                  <a:schemeClr val="bg1"/>
                </a:solidFill>
                <a:latin typeface="Garamond" panose="02020404030301010803" pitchFamily="18" charset="0"/>
              </a:rPr>
              <a:t> Deep Muscle Therapy </a:t>
            </a:r>
            <a:endParaRPr lang="en-US" dirty="0">
              <a:solidFill>
                <a:schemeClr val="bg1"/>
              </a:solidFill>
              <a:latin typeface="Garamond" panose="02020404030301010803" pitchFamily="18" charset="0"/>
            </a:endParaRPr>
          </a:p>
          <a:p>
            <a:r>
              <a:rPr lang="en-US" b="1" dirty="0">
                <a:solidFill>
                  <a:schemeClr val="bg1"/>
                </a:solidFill>
                <a:latin typeface="Garamond" panose="02020404030301010803" pitchFamily="18" charset="0"/>
              </a:rPr>
              <a:t>Polarity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Prenatal massage</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Proprioceptive</a:t>
            </a:r>
            <a:r>
              <a:rPr lang="en-US" b="1" dirty="0">
                <a:solidFill>
                  <a:schemeClr val="bg1"/>
                </a:solidFill>
                <a:latin typeface="Garamond" panose="02020404030301010803" pitchFamily="18" charset="0"/>
              </a:rPr>
              <a:t> Neuromuscular Facilitation</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PUSH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Raindrop Therapy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Reflexology</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Reiki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Relaxation massage</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Rolfing</a:t>
            </a:r>
            <a:r>
              <a:rPr lang="en-US" dirty="0">
                <a:solidFill>
                  <a:schemeClr val="bg1"/>
                </a:solidFill>
                <a:latin typeface="Garamond" panose="02020404030301010803" pitchFamily="18" charset="0"/>
              </a:rPr>
              <a:t> </a:t>
            </a:r>
          </a:p>
          <a:p>
            <a:r>
              <a:rPr lang="en-US" b="1" dirty="0">
                <a:solidFill>
                  <a:schemeClr val="bg1"/>
                </a:solidFill>
                <a:latin typeface="Garamond" panose="02020404030301010803" pitchFamily="18" charset="0"/>
              </a:rPr>
              <a:t>Rosen Method</a:t>
            </a:r>
            <a:r>
              <a:rPr lang="en-US" dirty="0">
                <a:solidFill>
                  <a:schemeClr val="bg1"/>
                </a:solidFill>
                <a:latin typeface="Garamond" panose="02020404030301010803" pitchFamily="18" charset="0"/>
              </a:rPr>
              <a:t> </a:t>
            </a:r>
          </a:p>
          <a:p>
            <a:r>
              <a:rPr lang="en-US" b="1" dirty="0" err="1">
                <a:solidFill>
                  <a:schemeClr val="bg1"/>
                </a:solidFill>
                <a:latin typeface="Garamond" panose="02020404030301010803" pitchFamily="18" charset="0"/>
              </a:rPr>
              <a:t>Rubenfeld</a:t>
            </a:r>
            <a:r>
              <a:rPr lang="en-US" b="1" dirty="0">
                <a:solidFill>
                  <a:schemeClr val="bg1"/>
                </a:solidFill>
                <a:latin typeface="Garamond" panose="02020404030301010803" pitchFamily="18" charset="0"/>
              </a:rPr>
              <a:t> synergy method</a:t>
            </a:r>
            <a:r>
              <a:rPr lang="en-US" dirty="0">
                <a:solidFill>
                  <a:schemeClr val="bg1"/>
                </a:solidFill>
                <a:latin typeface="Garamond" panose="02020404030301010803" pitchFamily="18" charset="0"/>
              </a:rPr>
              <a:t> </a:t>
            </a:r>
          </a:p>
          <a:p>
            <a:pPr>
              <a:buNone/>
            </a:pPr>
            <a:endParaRPr lang="en-US" dirty="0"/>
          </a:p>
        </p:txBody>
      </p:sp>
      <p:sp>
        <p:nvSpPr>
          <p:cNvPr id="5" name="Footer Placeholder 4"/>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Objectives</a:t>
            </a:r>
          </a:p>
        </p:txBody>
      </p:sp>
      <p:sp>
        <p:nvSpPr>
          <p:cNvPr id="3" name="Content Placeholder 2"/>
          <p:cNvSpPr>
            <a:spLocks noGrp="1"/>
          </p:cNvSpPr>
          <p:nvPr>
            <p:ph idx="1"/>
          </p:nvPr>
        </p:nvSpPr>
        <p:spPr/>
        <p:txBody>
          <a:bodyPr>
            <a:normAutofit/>
          </a:bodyPr>
          <a:lstStyle/>
          <a:p>
            <a:r>
              <a:rPr lang="en-US" sz="2800" kern="1200" dirty="0">
                <a:solidFill>
                  <a:schemeClr val="bg1"/>
                </a:solidFill>
                <a:latin typeface="AR ESSENCE" pitchFamily="2" charset="0"/>
              </a:rPr>
              <a:t>Identify different massage strokes.</a:t>
            </a:r>
          </a:p>
          <a:p>
            <a:pPr>
              <a:buNone/>
            </a:pPr>
            <a:endParaRPr lang="en-US" dirty="0">
              <a:solidFill>
                <a:schemeClr val="bg1"/>
              </a:solidFill>
              <a:latin typeface="AR ESSENCE" pitchFamily="2" charset="0"/>
            </a:endParaRPr>
          </a:p>
          <a:p>
            <a:r>
              <a:rPr lang="en-US" sz="2800" dirty="0">
                <a:solidFill>
                  <a:schemeClr val="bg1"/>
                </a:solidFill>
                <a:latin typeface="AR ESSENCE" pitchFamily="2" charset="0"/>
              </a:rPr>
              <a:t>Identify different types of massages.</a:t>
            </a:r>
          </a:p>
          <a:p>
            <a:pPr>
              <a:buNone/>
            </a:pPr>
            <a:endParaRPr lang="en-US" sz="2800" dirty="0">
              <a:solidFill>
                <a:schemeClr val="bg1"/>
              </a:solidFill>
              <a:latin typeface="AR ESSENCE" pitchFamily="2" charset="0"/>
            </a:endParaRPr>
          </a:p>
          <a:p>
            <a:r>
              <a:rPr lang="en-US" sz="2800" dirty="0">
                <a:solidFill>
                  <a:schemeClr val="bg1"/>
                </a:solidFill>
                <a:latin typeface="AR ESSENCE" pitchFamily="2" charset="0"/>
              </a:rPr>
              <a:t>Show a video demo of different massage types and techniques</a:t>
            </a:r>
            <a:r>
              <a:rPr lang="en-US" dirty="0">
                <a:solidFill>
                  <a:schemeClr val="bg1"/>
                </a:solidFill>
                <a:latin typeface="AR ESSENCE" pitchFamily="2" charset="0"/>
              </a:rPr>
              <a:t>.</a:t>
            </a:r>
          </a:p>
          <a:p>
            <a:endParaRPr lang="en-US" sz="2800" dirty="0">
              <a:solidFill>
                <a:schemeClr val="bg1"/>
              </a:solidFill>
              <a:latin typeface="AR ESSENCE" pitchFamily="2" charset="0"/>
            </a:endParaRPr>
          </a:p>
          <a:p>
            <a:pPr>
              <a:buNone/>
            </a:pPr>
            <a:endParaRPr lang="en-US" dirty="0">
              <a:solidFill>
                <a:schemeClr val="bg1"/>
              </a:solidFill>
              <a:latin typeface="AR ESSENCE" pitchFamily="2" charset="0"/>
            </a:endParaRP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Types of Massage</a:t>
            </a:r>
            <a:endParaRPr lang="en-US" dirty="0">
              <a:latin typeface="Harrington" panose="04040505050A02020702" pitchFamily="82" charset="0"/>
            </a:endParaRPr>
          </a:p>
        </p:txBody>
      </p:sp>
      <p:sp>
        <p:nvSpPr>
          <p:cNvPr id="3" name="Content Placeholder 2"/>
          <p:cNvSpPr>
            <a:spLocks noGrp="1"/>
          </p:cNvSpPr>
          <p:nvPr>
            <p:ph sz="half" idx="1"/>
          </p:nvPr>
        </p:nvSpPr>
        <p:spPr/>
        <p:txBody>
          <a:bodyPr>
            <a:normAutofit fontScale="92500" lnSpcReduction="20000"/>
          </a:bodyPr>
          <a:lstStyle/>
          <a:p>
            <a:r>
              <a:rPr lang="en-US" sz="2400" b="1" dirty="0">
                <a:solidFill>
                  <a:schemeClr val="bg1"/>
                </a:solidFill>
                <a:latin typeface="Garamond" panose="02020404030301010803" pitchFamily="18" charset="0"/>
              </a:rPr>
              <a:t>Russian massage</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SHEN therapy</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Shiatsu</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Somatic Therapy</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Sports Massage Therapy</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Stress Relief Massage</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Structural Energetic Therapy</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Structural Muscular Balancing</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Swedish Massage</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Thai Massage</a:t>
            </a:r>
            <a:r>
              <a:rPr lang="en-US" sz="2400" dirty="0">
                <a:solidFill>
                  <a:schemeClr val="bg1"/>
                </a:solidFill>
                <a:latin typeface="Garamond" panose="02020404030301010803" pitchFamily="18" charset="0"/>
              </a:rPr>
              <a:t>. </a:t>
            </a:r>
          </a:p>
          <a:p>
            <a:r>
              <a:rPr lang="en-US" sz="2400" b="1" dirty="0">
                <a:solidFill>
                  <a:schemeClr val="bg1"/>
                </a:solidFill>
                <a:latin typeface="Garamond" panose="02020404030301010803" pitchFamily="18" charset="0"/>
              </a:rPr>
              <a:t>Therapeutic massage</a:t>
            </a:r>
            <a:r>
              <a:rPr lang="en-US" sz="2400" dirty="0">
                <a:solidFill>
                  <a:schemeClr val="bg1"/>
                </a:solidFill>
                <a:latin typeface="Garamond" panose="02020404030301010803" pitchFamily="18" charset="0"/>
              </a:rPr>
              <a:t>.</a:t>
            </a:r>
          </a:p>
          <a:p>
            <a:r>
              <a:rPr lang="en-US" sz="2400" b="1" dirty="0">
                <a:solidFill>
                  <a:schemeClr val="bg1"/>
                </a:solidFill>
                <a:latin typeface="Garamond" panose="02020404030301010803" pitchFamily="18" charset="0"/>
              </a:rPr>
              <a:t>Therapeutic touch</a:t>
            </a:r>
            <a:r>
              <a:rPr lang="en-US" sz="2400" dirty="0">
                <a:solidFill>
                  <a:schemeClr val="bg1"/>
                </a:solidFill>
                <a:latin typeface="Garamond" panose="02020404030301010803" pitchFamily="18" charset="0"/>
              </a:rPr>
              <a:t> </a:t>
            </a:r>
          </a:p>
          <a:p>
            <a:endParaRPr lang="en-US" dirty="0">
              <a:solidFill>
                <a:schemeClr val="bg1"/>
              </a:solidFill>
              <a:latin typeface="AR ESSENCE" pitchFamily="2" charset="0"/>
            </a:endParaRPr>
          </a:p>
          <a:p>
            <a:endParaRPr lang="en-US" dirty="0"/>
          </a:p>
        </p:txBody>
      </p:sp>
      <p:sp>
        <p:nvSpPr>
          <p:cNvPr id="4" name="Content Placeholder 3"/>
          <p:cNvSpPr>
            <a:spLocks noGrp="1"/>
          </p:cNvSpPr>
          <p:nvPr>
            <p:ph sz="half" idx="2"/>
          </p:nvPr>
        </p:nvSpPr>
        <p:spPr/>
        <p:txBody>
          <a:bodyPr>
            <a:noAutofit/>
          </a:bodyPr>
          <a:lstStyle/>
          <a:p>
            <a:r>
              <a:rPr lang="en-US" sz="2200" b="1" dirty="0">
                <a:solidFill>
                  <a:schemeClr val="bg1"/>
                </a:solidFill>
                <a:latin typeface="Garamond" panose="02020404030301010803" pitchFamily="18" charset="0"/>
              </a:rPr>
              <a:t>Tibetan Point Holding</a:t>
            </a:r>
            <a:r>
              <a:rPr lang="en-US" sz="2200" dirty="0">
                <a:solidFill>
                  <a:schemeClr val="bg1"/>
                </a:solidFill>
                <a:latin typeface="Garamond" panose="02020404030301010803" pitchFamily="18" charset="0"/>
              </a:rPr>
              <a:t> </a:t>
            </a:r>
          </a:p>
          <a:p>
            <a:r>
              <a:rPr lang="en-US" sz="2200" b="1" dirty="0">
                <a:solidFill>
                  <a:schemeClr val="bg1"/>
                </a:solidFill>
                <a:latin typeface="Garamond" panose="02020404030301010803" pitchFamily="18" charset="0"/>
              </a:rPr>
              <a:t>Trager Work</a:t>
            </a:r>
          </a:p>
          <a:p>
            <a:r>
              <a:rPr lang="en-US" sz="2200" b="1" dirty="0">
                <a:solidFill>
                  <a:schemeClr val="bg1"/>
                </a:solidFill>
                <a:latin typeface="Garamond" panose="02020404030301010803" pitchFamily="18" charset="0"/>
              </a:rPr>
              <a:t>Trigger Point Therapy</a:t>
            </a:r>
            <a:r>
              <a:rPr lang="en-US" sz="2200" dirty="0">
                <a:solidFill>
                  <a:schemeClr val="bg1"/>
                </a:solidFill>
                <a:latin typeface="Garamond" panose="02020404030301010803" pitchFamily="18" charset="0"/>
              </a:rPr>
              <a:t> </a:t>
            </a:r>
          </a:p>
          <a:p>
            <a:r>
              <a:rPr lang="en-US" sz="2200" b="1" dirty="0" err="1">
                <a:solidFill>
                  <a:schemeClr val="bg1"/>
                </a:solidFill>
                <a:latin typeface="Garamond" panose="02020404030301010803" pitchFamily="18" charset="0"/>
              </a:rPr>
              <a:t>Tuina</a:t>
            </a:r>
            <a:r>
              <a:rPr lang="en-US" sz="2200" dirty="0">
                <a:solidFill>
                  <a:schemeClr val="bg1"/>
                </a:solidFill>
                <a:latin typeface="Garamond" panose="02020404030301010803" pitchFamily="18" charset="0"/>
              </a:rPr>
              <a:t>, </a:t>
            </a:r>
          </a:p>
          <a:p>
            <a:r>
              <a:rPr lang="en-US" sz="2200" b="1" dirty="0" err="1">
                <a:solidFill>
                  <a:schemeClr val="bg1"/>
                </a:solidFill>
                <a:latin typeface="Garamond" panose="02020404030301010803" pitchFamily="18" charset="0"/>
              </a:rPr>
              <a:t>Vibrational</a:t>
            </a:r>
            <a:r>
              <a:rPr lang="en-US" sz="2200" b="1" dirty="0">
                <a:solidFill>
                  <a:schemeClr val="bg1"/>
                </a:solidFill>
                <a:latin typeface="Garamond" panose="02020404030301010803" pitchFamily="18" charset="0"/>
              </a:rPr>
              <a:t> Healing Massage Therapy (VHMT)</a:t>
            </a:r>
            <a:r>
              <a:rPr lang="en-US" sz="2200" dirty="0">
                <a:solidFill>
                  <a:schemeClr val="bg1"/>
                </a:solidFill>
                <a:latin typeface="Garamond" panose="02020404030301010803" pitchFamily="18" charset="0"/>
              </a:rPr>
              <a:t> </a:t>
            </a:r>
          </a:p>
          <a:p>
            <a:r>
              <a:rPr lang="en-US" sz="2200" b="1" dirty="0">
                <a:solidFill>
                  <a:schemeClr val="bg1"/>
                </a:solidFill>
                <a:latin typeface="Garamond" panose="02020404030301010803" pitchFamily="18" charset="0"/>
              </a:rPr>
              <a:t>Visceral manipulation</a:t>
            </a:r>
            <a:r>
              <a:rPr lang="en-US" sz="2200" dirty="0">
                <a:solidFill>
                  <a:schemeClr val="bg1"/>
                </a:solidFill>
                <a:latin typeface="Garamond" panose="02020404030301010803" pitchFamily="18" charset="0"/>
              </a:rPr>
              <a:t> </a:t>
            </a:r>
          </a:p>
          <a:p>
            <a:r>
              <a:rPr lang="en-US" sz="2200" b="1" dirty="0" err="1">
                <a:solidFill>
                  <a:schemeClr val="bg1"/>
                </a:solidFill>
                <a:latin typeface="Garamond" panose="02020404030301010803" pitchFamily="18" charset="0"/>
              </a:rPr>
              <a:t>Watsu</a:t>
            </a:r>
            <a:r>
              <a:rPr lang="en-US" sz="2200" dirty="0">
                <a:solidFill>
                  <a:schemeClr val="bg1"/>
                </a:solidFill>
                <a:latin typeface="Garamond" panose="02020404030301010803" pitchFamily="18" charset="0"/>
              </a:rPr>
              <a:t> </a:t>
            </a:r>
          </a:p>
          <a:p>
            <a:r>
              <a:rPr lang="en-US" sz="2200" b="1" dirty="0">
                <a:solidFill>
                  <a:schemeClr val="bg1"/>
                </a:solidFill>
                <a:latin typeface="Garamond" panose="02020404030301010803" pitchFamily="18" charset="0"/>
              </a:rPr>
              <a:t>The </a:t>
            </a:r>
            <a:r>
              <a:rPr lang="en-US" sz="2200" b="1" dirty="0" err="1">
                <a:solidFill>
                  <a:schemeClr val="bg1"/>
                </a:solidFill>
                <a:latin typeface="Garamond" panose="02020404030301010803" pitchFamily="18" charset="0"/>
              </a:rPr>
              <a:t>Wurn</a:t>
            </a:r>
            <a:r>
              <a:rPr lang="en-US" sz="2200" b="1" dirty="0">
                <a:solidFill>
                  <a:schemeClr val="bg1"/>
                </a:solidFill>
                <a:latin typeface="Garamond" panose="02020404030301010803" pitchFamily="18" charset="0"/>
              </a:rPr>
              <a:t> Technique </a:t>
            </a:r>
            <a:endParaRPr lang="en-US" sz="2200" dirty="0">
              <a:solidFill>
                <a:schemeClr val="bg1"/>
              </a:solidFill>
              <a:latin typeface="Garamond" panose="02020404030301010803" pitchFamily="18" charset="0"/>
            </a:endParaRPr>
          </a:p>
          <a:p>
            <a:r>
              <a:rPr lang="en-US" sz="2200" b="1" dirty="0">
                <a:solidFill>
                  <a:schemeClr val="bg1"/>
                </a:solidFill>
                <a:latin typeface="Garamond" panose="02020404030301010803" pitchFamily="18" charset="0"/>
              </a:rPr>
              <a:t>Zen Shiatsu</a:t>
            </a:r>
            <a:r>
              <a:rPr lang="en-US" sz="2200" dirty="0">
                <a:solidFill>
                  <a:schemeClr val="bg1"/>
                </a:solidFill>
                <a:latin typeface="Garamond" panose="02020404030301010803" pitchFamily="18" charset="0"/>
              </a:rPr>
              <a:t> </a:t>
            </a:r>
          </a:p>
          <a:p>
            <a:r>
              <a:rPr lang="en-US" sz="2200" b="1" dirty="0">
                <a:solidFill>
                  <a:schemeClr val="bg1"/>
                </a:solidFill>
                <a:latin typeface="Garamond" panose="02020404030301010803" pitchFamily="18" charset="0"/>
              </a:rPr>
              <a:t>Zero Balancing</a:t>
            </a:r>
            <a:r>
              <a:rPr lang="en-US" sz="2200" dirty="0">
                <a:solidFill>
                  <a:schemeClr val="bg1"/>
                </a:solidFill>
                <a:latin typeface="Garamond" panose="02020404030301010803" pitchFamily="18" charset="0"/>
              </a:rPr>
              <a:t> </a:t>
            </a:r>
          </a:p>
        </p:txBody>
      </p:sp>
      <p:sp>
        <p:nvSpPr>
          <p:cNvPr id="5" name="Footer Placeholder 4"/>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bg1"/>
                </a:solidFill>
                <a:latin typeface="Harrington" panose="04040505050A02020702" pitchFamily="82" charset="0"/>
              </a:rPr>
              <a:t>Citations</a:t>
            </a:r>
          </a:p>
        </p:txBody>
      </p:sp>
      <p:sp>
        <p:nvSpPr>
          <p:cNvPr id="6" name="Content Placeholder 5"/>
          <p:cNvSpPr>
            <a:spLocks noGrp="1"/>
          </p:cNvSpPr>
          <p:nvPr>
            <p:ph idx="1"/>
          </p:nvPr>
        </p:nvSpPr>
        <p:spPr/>
        <p:txBody>
          <a:bodyPr>
            <a:normAutofit lnSpcReduction="10000"/>
          </a:bodyPr>
          <a:lstStyle/>
          <a:p>
            <a:pPr algn="ctr">
              <a:buNone/>
            </a:pPr>
            <a:r>
              <a:rPr lang="en-US" sz="2800" b="1" i="1" dirty="0">
                <a:solidFill>
                  <a:schemeClr val="bg1"/>
                </a:solidFill>
                <a:latin typeface="Garamond" panose="02020404030301010803" pitchFamily="18" charset="0"/>
              </a:rPr>
              <a:t>Complete Review Guide </a:t>
            </a:r>
            <a:r>
              <a:rPr lang="en-US" sz="2800" dirty="0">
                <a:solidFill>
                  <a:schemeClr val="bg1"/>
                </a:solidFill>
                <a:latin typeface="Garamond" panose="02020404030301010803" pitchFamily="18" charset="0"/>
              </a:rPr>
              <a:t>5</a:t>
            </a:r>
            <a:r>
              <a:rPr lang="en-US" sz="2800" baseline="30000" dirty="0">
                <a:solidFill>
                  <a:schemeClr val="bg1"/>
                </a:solidFill>
                <a:latin typeface="Garamond" panose="02020404030301010803" pitchFamily="18" charset="0"/>
              </a:rPr>
              <a:t>th</a:t>
            </a:r>
            <a:r>
              <a:rPr lang="en-US" sz="2800" dirty="0">
                <a:solidFill>
                  <a:schemeClr val="bg1"/>
                </a:solidFill>
                <a:latin typeface="Garamond" panose="02020404030301010803" pitchFamily="18" charset="0"/>
              </a:rPr>
              <a:t> Edition</a:t>
            </a:r>
          </a:p>
          <a:p>
            <a:pPr algn="ctr">
              <a:buNone/>
            </a:pPr>
            <a:endParaRPr lang="en-US" sz="2800" dirty="0">
              <a:solidFill>
                <a:schemeClr val="bg1"/>
              </a:solidFill>
            </a:endParaRPr>
          </a:p>
          <a:p>
            <a:pPr algn="ctr">
              <a:buNone/>
            </a:pPr>
            <a:r>
              <a:rPr lang="en-US" sz="2800" dirty="0">
                <a:solidFill>
                  <a:schemeClr val="bg1"/>
                </a:solidFill>
                <a:latin typeface="Garamond" panose="02020404030301010803" pitchFamily="18" charset="0"/>
                <a:hlinkClick r:id="rId3"/>
              </a:rPr>
              <a:t>www.dictionary.com</a:t>
            </a:r>
            <a:endParaRPr lang="en-US" sz="2800" dirty="0">
              <a:solidFill>
                <a:schemeClr val="bg1"/>
              </a:solidFill>
              <a:latin typeface="Garamond" panose="02020404030301010803" pitchFamily="18" charset="0"/>
            </a:endParaRPr>
          </a:p>
          <a:p>
            <a:pPr algn="ctr">
              <a:buNone/>
            </a:pPr>
            <a:endParaRPr lang="en-US" sz="2800" dirty="0">
              <a:solidFill>
                <a:schemeClr val="bg1"/>
              </a:solidFill>
              <a:latin typeface="Garamond" panose="02020404030301010803" pitchFamily="18" charset="0"/>
            </a:endParaRPr>
          </a:p>
          <a:p>
            <a:pPr algn="ctr">
              <a:buNone/>
            </a:pPr>
            <a:r>
              <a:rPr lang="en-US" sz="2800" dirty="0">
                <a:solidFill>
                  <a:schemeClr val="bg1"/>
                </a:solidFill>
                <a:latin typeface="Garamond" panose="02020404030301010803" pitchFamily="18" charset="0"/>
                <a:hlinkClick r:id="rId4"/>
              </a:rPr>
              <a:t>www.lsbmt.org</a:t>
            </a:r>
            <a:endParaRPr lang="en-US" sz="2800" dirty="0">
              <a:solidFill>
                <a:schemeClr val="bg1"/>
              </a:solidFill>
              <a:latin typeface="Garamond" panose="02020404030301010803" pitchFamily="18" charset="0"/>
            </a:endParaRPr>
          </a:p>
          <a:p>
            <a:pPr algn="ctr">
              <a:buNone/>
            </a:pPr>
            <a:endParaRPr lang="en-US" sz="2800" dirty="0">
              <a:solidFill>
                <a:schemeClr val="bg1"/>
              </a:solidFill>
              <a:latin typeface="Garamond" panose="02020404030301010803" pitchFamily="18" charset="0"/>
            </a:endParaRPr>
          </a:p>
          <a:p>
            <a:pPr algn="ctr">
              <a:buNone/>
            </a:pPr>
            <a:r>
              <a:rPr lang="en-US" sz="2800" dirty="0">
                <a:solidFill>
                  <a:schemeClr val="bg1"/>
                </a:solidFill>
                <a:latin typeface="Garamond" panose="02020404030301010803" pitchFamily="18" charset="0"/>
                <a:hlinkClick r:id="rId5"/>
              </a:rPr>
              <a:t>www.dummies.com</a:t>
            </a:r>
            <a:endParaRPr lang="en-US" sz="2800" dirty="0">
              <a:solidFill>
                <a:schemeClr val="bg1"/>
              </a:solidFill>
              <a:latin typeface="Garamond" panose="02020404030301010803" pitchFamily="18" charset="0"/>
            </a:endParaRPr>
          </a:p>
          <a:p>
            <a:pPr algn="ctr">
              <a:buNone/>
            </a:pPr>
            <a:endParaRPr lang="en-US" sz="2800" dirty="0">
              <a:solidFill>
                <a:schemeClr val="bg1"/>
              </a:solidFill>
              <a:latin typeface="Garamond" panose="02020404030301010803" pitchFamily="18" charset="0"/>
            </a:endParaRPr>
          </a:p>
          <a:p>
            <a:pPr algn="ctr">
              <a:buNone/>
            </a:pPr>
            <a:r>
              <a:rPr lang="en-US" sz="2800" dirty="0">
                <a:solidFill>
                  <a:schemeClr val="bg1"/>
                </a:solidFill>
                <a:latin typeface="Garamond" panose="02020404030301010803" pitchFamily="18" charset="0"/>
                <a:hlinkClick r:id="rId6"/>
              </a:rPr>
              <a:t>http://www.massage-therapy-benefits.net/</a:t>
            </a:r>
            <a:endParaRPr lang="en-US" sz="2800" dirty="0">
              <a:solidFill>
                <a:schemeClr val="bg1"/>
              </a:solidFill>
              <a:latin typeface="Garamond" panose="02020404030301010803" pitchFamily="18" charset="0"/>
            </a:endParaRPr>
          </a:p>
          <a:p>
            <a:pPr algn="ctr">
              <a:buNone/>
            </a:pPr>
            <a:endParaRPr lang="en-US" sz="2800" dirty="0">
              <a:solidFill>
                <a:schemeClr val="bg1"/>
              </a:solidFill>
              <a:latin typeface="Garamond" panose="02020404030301010803" pitchFamily="18" charset="0"/>
            </a:endParaRPr>
          </a:p>
          <a:p>
            <a:pPr algn="ctr">
              <a:buNone/>
            </a:pPr>
            <a:endParaRPr lang="en-US" sz="2800" dirty="0">
              <a:solidFill>
                <a:schemeClr val="bg1"/>
              </a:solidFill>
              <a:latin typeface="Garamond" panose="02020404030301010803" pitchFamily="18" charset="0"/>
            </a:endParaRPr>
          </a:p>
          <a:p>
            <a:pPr algn="ctr">
              <a:buNone/>
            </a:pPr>
            <a:endParaRPr lang="en-US" sz="2800" dirty="0">
              <a:solidFill>
                <a:schemeClr val="bg1"/>
              </a:solidFill>
              <a:latin typeface="Garamond" panose="02020404030301010803" pitchFamily="18" charset="0"/>
            </a:endParaRPr>
          </a:p>
          <a:p>
            <a:pPr algn="ctr">
              <a:buNone/>
            </a:pPr>
            <a:endParaRPr lang="en-US" sz="2800" u="sng" dirty="0"/>
          </a:p>
          <a:p>
            <a:pPr algn="ctr">
              <a:buNone/>
            </a:pPr>
            <a:endParaRPr lang="en-US" sz="2800" dirty="0">
              <a:solidFill>
                <a:schemeClr val="bg1"/>
              </a:solidFill>
            </a:endParaRPr>
          </a:p>
          <a:p>
            <a:pPr algn="ctr">
              <a:buNone/>
            </a:pPr>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
        <p:nvSpPr>
          <p:cNvPr id="7" name="Footer Placeholder 6"/>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applause.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38400"/>
            <a:ext cx="7772400" cy="1470025"/>
          </a:xfrm>
        </p:spPr>
        <p:txBody>
          <a:bodyPr>
            <a:normAutofit/>
          </a:bodyPr>
          <a:lstStyle/>
          <a:p>
            <a:r>
              <a:rPr lang="en-US" sz="7200" dirty="0">
                <a:solidFill>
                  <a:schemeClr val="bg1"/>
                </a:solidFill>
                <a:latin typeface="Harrington" panose="04040505050A02020702" pitchFamily="82" charset="0"/>
              </a:rPr>
              <a:t>What is Massage?</a:t>
            </a:r>
          </a:p>
        </p:txBody>
      </p:sp>
      <p:sp>
        <p:nvSpPr>
          <p:cNvPr id="6" name="Footer Placeholder 5"/>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What is massage?</a:t>
            </a:r>
          </a:p>
        </p:txBody>
      </p:sp>
      <p:sp>
        <p:nvSpPr>
          <p:cNvPr id="3" name="Content Placeholder 2"/>
          <p:cNvSpPr>
            <a:spLocks noGrp="1"/>
          </p:cNvSpPr>
          <p:nvPr>
            <p:ph idx="1"/>
          </p:nvPr>
        </p:nvSpPr>
        <p:spPr/>
        <p:txBody>
          <a:bodyPr/>
          <a:lstStyle/>
          <a:p>
            <a:pPr>
              <a:buNone/>
            </a:pPr>
            <a:endParaRPr lang="en-US" dirty="0">
              <a:solidFill>
                <a:schemeClr val="bg1"/>
              </a:solidFill>
              <a:latin typeface="AR ESSENCE" pitchFamily="2" charset="0"/>
            </a:endParaRPr>
          </a:p>
          <a:p>
            <a:pPr>
              <a:buNone/>
            </a:pPr>
            <a:r>
              <a:rPr lang="en-US" sz="2800" dirty="0">
                <a:solidFill>
                  <a:schemeClr val="bg1"/>
                </a:solidFill>
                <a:latin typeface="Garamond" panose="02020404030301010803" pitchFamily="18" charset="0"/>
              </a:rPr>
              <a:t>Massage is the intentional and systematic therapeutic manipulation of the human body’s soft tissues. </a:t>
            </a:r>
          </a:p>
          <a:p>
            <a:pPr>
              <a:buNone/>
            </a:pPr>
            <a:r>
              <a:rPr lang="en-US" sz="2800" dirty="0">
                <a:solidFill>
                  <a:schemeClr val="bg1"/>
                </a:solidFill>
                <a:latin typeface="Garamond" panose="02020404030301010803" pitchFamily="18" charset="0"/>
              </a:rPr>
              <a:t>Massage therapists manipulate the soft tissue using their hands, feet, arms or elbows.</a:t>
            </a:r>
          </a:p>
          <a:p>
            <a:pPr>
              <a:buNone/>
            </a:pPr>
            <a:r>
              <a:rPr lang="en-US" sz="2800" dirty="0">
                <a:solidFill>
                  <a:schemeClr val="bg1"/>
                </a:solidFill>
                <a:latin typeface="Garamond" panose="02020404030301010803" pitchFamily="18" charset="0"/>
              </a:rPr>
              <a:t>Joint movements and stretching are often integrated into the practice of massage therapy.  </a:t>
            </a:r>
          </a:p>
          <a:p>
            <a:pPr>
              <a:buNone/>
            </a:pPr>
            <a:r>
              <a:rPr lang="en-US" dirty="0">
                <a:solidFill>
                  <a:schemeClr val="bg1"/>
                </a:solidFill>
                <a:latin typeface="AR ESSENCE" pitchFamily="2" charset="0"/>
              </a:rPr>
              <a:t> </a:t>
            </a: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Expectations</a:t>
            </a:r>
          </a:p>
        </p:txBody>
      </p:sp>
      <p:sp>
        <p:nvSpPr>
          <p:cNvPr id="3" name="Content Placeholder 2"/>
          <p:cNvSpPr>
            <a:spLocks noGrp="1"/>
          </p:cNvSpPr>
          <p:nvPr>
            <p:ph idx="1"/>
          </p:nvPr>
        </p:nvSpPr>
        <p:spPr>
          <a:xfrm>
            <a:off x="457200" y="1371600"/>
            <a:ext cx="8229600" cy="5029200"/>
          </a:xfrm>
        </p:spPr>
        <p:txBody>
          <a:bodyPr/>
          <a:lstStyle/>
          <a:p>
            <a:r>
              <a:rPr lang="en-US" sz="2800" dirty="0">
                <a:solidFill>
                  <a:schemeClr val="bg1"/>
                </a:solidFill>
                <a:latin typeface="Garamond" panose="02020404030301010803" pitchFamily="18" charset="0"/>
              </a:rPr>
              <a:t>Expect to answer personal questions about your medical history.</a:t>
            </a:r>
          </a:p>
          <a:p>
            <a:r>
              <a:rPr lang="en-US" sz="2800" dirty="0">
                <a:solidFill>
                  <a:schemeClr val="bg1"/>
                </a:solidFill>
                <a:latin typeface="Garamond" panose="02020404030301010803" pitchFamily="18" charset="0"/>
              </a:rPr>
              <a:t>Expect to disclose any medication you are currently taking.</a:t>
            </a:r>
          </a:p>
          <a:p>
            <a:r>
              <a:rPr lang="en-US" sz="2800" dirty="0">
                <a:solidFill>
                  <a:schemeClr val="bg1"/>
                </a:solidFill>
                <a:latin typeface="Garamond" panose="02020404030301010803" pitchFamily="18" charset="0"/>
              </a:rPr>
              <a:t>Expect your therapist to be professional.</a:t>
            </a:r>
          </a:p>
          <a:p>
            <a:r>
              <a:rPr lang="en-US" sz="2800" dirty="0">
                <a:solidFill>
                  <a:schemeClr val="bg1"/>
                </a:solidFill>
                <a:latin typeface="Garamond" panose="02020404030301010803" pitchFamily="18" charset="0"/>
              </a:rPr>
              <a:t>Do NOT expect your therapist to engage in anything unlawful.</a:t>
            </a:r>
          </a:p>
          <a:p>
            <a:r>
              <a:rPr lang="en-US" sz="2800" dirty="0">
                <a:solidFill>
                  <a:schemeClr val="bg1"/>
                </a:solidFill>
                <a:latin typeface="Garamond" panose="02020404030301010803" pitchFamily="18" charset="0"/>
              </a:rPr>
              <a:t>Do NOT expect to receive services or modalities not within a therapist’s scope of practice.</a:t>
            </a:r>
          </a:p>
          <a:p>
            <a:endParaRPr lang="en-US" dirty="0">
              <a:solidFill>
                <a:schemeClr val="bg1"/>
              </a:solidFill>
              <a:latin typeface="AR ESSENCE" pitchFamily="2" charset="0"/>
            </a:endParaRPr>
          </a:p>
        </p:txBody>
      </p:sp>
      <p:sp>
        <p:nvSpPr>
          <p:cNvPr id="4" name="Footer Placeholder 3"/>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362200"/>
            <a:ext cx="7772400" cy="1470025"/>
          </a:xfrm>
        </p:spPr>
        <p:txBody>
          <a:bodyPr>
            <a:normAutofit/>
          </a:bodyPr>
          <a:lstStyle/>
          <a:p>
            <a:r>
              <a:rPr lang="en-US" sz="7200" dirty="0">
                <a:solidFill>
                  <a:schemeClr val="bg1"/>
                </a:solidFill>
                <a:latin typeface="Harrington" panose="04040505050A02020702" pitchFamily="82" charset="0"/>
              </a:rPr>
              <a:t>Benefits</a:t>
            </a:r>
          </a:p>
        </p:txBody>
      </p:sp>
      <p:sp>
        <p:nvSpPr>
          <p:cNvPr id="6" name="Footer Placeholder 5"/>
          <p:cNvSpPr>
            <a:spLocks noGrp="1"/>
          </p:cNvSpPr>
          <p:nvPr>
            <p:ph type="ftr" sz="quarter" idx="11"/>
          </p:nvPr>
        </p:nvSpPr>
        <p:spPr/>
        <p:txBody>
          <a:bodyPr/>
          <a:lstStyle/>
          <a:p>
            <a:r>
              <a:rPr lang="en-US"/>
              <a:t>KJB</a:t>
            </a:r>
            <a:endParaRPr lang="en-US" dirty="0"/>
          </a:p>
        </p:txBody>
      </p:sp>
    </p:spTree>
  </p:cSld>
  <p:clrMapOvr>
    <a:masterClrMapping/>
  </p:clrMapOvr>
  <p:transition spd="slow">
    <p:wheel spokes="8"/>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Benefits of Massage</a:t>
            </a:r>
          </a:p>
        </p:txBody>
      </p:sp>
      <p:sp>
        <p:nvSpPr>
          <p:cNvPr id="10" name="Text Placeholder 9"/>
          <p:cNvSpPr>
            <a:spLocks noGrp="1"/>
          </p:cNvSpPr>
          <p:nvPr>
            <p:ph type="body" idx="1"/>
          </p:nvPr>
        </p:nvSpPr>
        <p:spPr>
          <a:xfrm>
            <a:off x="457200" y="1447800"/>
            <a:ext cx="8229600" cy="639762"/>
          </a:xfrm>
        </p:spPr>
        <p:txBody>
          <a:bodyPr>
            <a:normAutofit/>
          </a:bodyPr>
          <a:lstStyle/>
          <a:p>
            <a:pPr algn="ctr"/>
            <a:r>
              <a:rPr lang="en-US" sz="3200" dirty="0">
                <a:solidFill>
                  <a:schemeClr val="bg1"/>
                </a:solidFill>
                <a:latin typeface="Garamond" panose="02020404030301010803" pitchFamily="18" charset="0"/>
              </a:rPr>
              <a:t>Physical</a:t>
            </a:r>
          </a:p>
        </p:txBody>
      </p:sp>
      <p:sp>
        <p:nvSpPr>
          <p:cNvPr id="8" name="Content Placeholder 7"/>
          <p:cNvSpPr>
            <a:spLocks noGrp="1"/>
          </p:cNvSpPr>
          <p:nvPr>
            <p:ph sz="half" idx="2"/>
          </p:nvPr>
        </p:nvSpPr>
        <p:spPr/>
        <p:txBody>
          <a:bodyPr>
            <a:normAutofit/>
          </a:bodyPr>
          <a:lstStyle/>
          <a:p>
            <a:r>
              <a:rPr lang="en-US" dirty="0">
                <a:solidFill>
                  <a:schemeClr val="bg1"/>
                </a:solidFill>
                <a:latin typeface="Garamond" panose="02020404030301010803" pitchFamily="18" charset="0"/>
              </a:rPr>
              <a:t>Helps relieve stress and aids relaxation</a:t>
            </a:r>
          </a:p>
          <a:p>
            <a:r>
              <a:rPr lang="en-US" dirty="0">
                <a:solidFill>
                  <a:schemeClr val="bg1"/>
                </a:solidFill>
                <a:latin typeface="Garamond" panose="02020404030301010803" pitchFamily="18" charset="0"/>
              </a:rPr>
              <a:t>Treats musculoskeletal problems</a:t>
            </a:r>
          </a:p>
          <a:p>
            <a:r>
              <a:rPr lang="en-US" dirty="0">
                <a:solidFill>
                  <a:schemeClr val="bg1"/>
                </a:solidFill>
                <a:latin typeface="Garamond" panose="02020404030301010803" pitchFamily="18" charset="0"/>
              </a:rPr>
              <a:t>Helps relieve muscle tension and stiffness</a:t>
            </a:r>
          </a:p>
          <a:p>
            <a:r>
              <a:rPr lang="en-US" dirty="0">
                <a:solidFill>
                  <a:schemeClr val="bg1"/>
                </a:solidFill>
                <a:latin typeface="Garamond" panose="02020404030301010803" pitchFamily="18" charset="0"/>
              </a:rPr>
              <a:t>Alleviates discomfort during pregnancy</a:t>
            </a:r>
            <a:r>
              <a:rPr lang="en-US" sz="2800" dirty="0">
                <a:solidFill>
                  <a:schemeClr val="bg1"/>
                </a:solidFill>
                <a:latin typeface="Garamond" panose="02020404030301010803" pitchFamily="18" charset="0"/>
              </a:rPr>
              <a:t> </a:t>
            </a:r>
          </a:p>
          <a:p>
            <a:pPr>
              <a:buNone/>
            </a:pPr>
            <a:endParaRPr lang="en-US" sz="3200" dirty="0">
              <a:solidFill>
                <a:schemeClr val="bg1"/>
              </a:solidFill>
              <a:latin typeface="AR ESSENCE" pitchFamily="2" charset="0"/>
            </a:endParaRPr>
          </a:p>
        </p:txBody>
      </p:sp>
      <p:sp>
        <p:nvSpPr>
          <p:cNvPr id="15" name="Content Placeholder 14"/>
          <p:cNvSpPr>
            <a:spLocks noGrp="1"/>
          </p:cNvSpPr>
          <p:nvPr>
            <p:ph sz="quarter" idx="4"/>
          </p:nvPr>
        </p:nvSpPr>
        <p:spPr/>
        <p:txBody>
          <a:bodyPr/>
          <a:lstStyle/>
          <a:p>
            <a:r>
              <a:rPr lang="en-US" dirty="0">
                <a:solidFill>
                  <a:schemeClr val="bg1"/>
                </a:solidFill>
                <a:latin typeface="Garamond" panose="02020404030301010803" pitchFamily="18" charset="0"/>
              </a:rPr>
              <a:t>Improves circulation of blood and movement of lymph fluids</a:t>
            </a:r>
          </a:p>
          <a:p>
            <a:r>
              <a:rPr lang="en-US" dirty="0">
                <a:solidFill>
                  <a:schemeClr val="bg1"/>
                </a:solidFill>
                <a:latin typeface="Garamond" panose="02020404030301010803" pitchFamily="18" charset="0"/>
              </a:rPr>
              <a:t>Reduces blood pressure</a:t>
            </a:r>
          </a:p>
          <a:p>
            <a:r>
              <a:rPr lang="en-US" dirty="0">
                <a:solidFill>
                  <a:schemeClr val="bg1"/>
                </a:solidFill>
                <a:latin typeface="Garamond" panose="02020404030301010803" pitchFamily="18" charset="0"/>
              </a:rPr>
              <a:t>Helps relieve tension-related headaches and effects of eye-strain</a:t>
            </a:r>
          </a:p>
          <a:p>
            <a:r>
              <a:rPr lang="en-US" dirty="0">
                <a:solidFill>
                  <a:schemeClr val="bg1"/>
                </a:solidFill>
                <a:latin typeface="Garamond" panose="02020404030301010803" pitchFamily="18" charset="0"/>
              </a:rPr>
              <a:t>Enhances the health and nourishment of skin</a:t>
            </a:r>
          </a:p>
          <a:p>
            <a:pPr>
              <a:buNone/>
            </a:pPr>
            <a:endParaRPr lang="en-US" dirty="0"/>
          </a:p>
        </p:txBody>
      </p:sp>
      <p:sp>
        <p:nvSpPr>
          <p:cNvPr id="16" name="Footer Placeholder 15"/>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Harrington" panose="04040505050A02020702" pitchFamily="82" charset="0"/>
              </a:rPr>
              <a:t>Benefits of Massage</a:t>
            </a:r>
            <a:endParaRPr lang="en-US" dirty="0">
              <a:latin typeface="Harrington" panose="04040505050A02020702" pitchFamily="82" charset="0"/>
            </a:endParaRPr>
          </a:p>
        </p:txBody>
      </p:sp>
      <p:sp>
        <p:nvSpPr>
          <p:cNvPr id="3" name="Text Placeholder 2"/>
          <p:cNvSpPr>
            <a:spLocks noGrp="1"/>
          </p:cNvSpPr>
          <p:nvPr>
            <p:ph type="body" idx="1"/>
          </p:nvPr>
        </p:nvSpPr>
        <p:spPr>
          <a:xfrm>
            <a:off x="457200" y="1447800"/>
            <a:ext cx="8229600" cy="639762"/>
          </a:xfrm>
        </p:spPr>
        <p:txBody>
          <a:bodyPr/>
          <a:lstStyle/>
          <a:p>
            <a:pPr algn="ctr"/>
            <a:r>
              <a:rPr lang="en-US" sz="3200" dirty="0">
                <a:solidFill>
                  <a:schemeClr val="bg1"/>
                </a:solidFill>
                <a:latin typeface="Garamond" panose="02020404030301010803" pitchFamily="18" charset="0"/>
              </a:rPr>
              <a:t>Physical</a:t>
            </a:r>
            <a:endParaRPr lang="en-US" dirty="0">
              <a:latin typeface="Garamond" panose="02020404030301010803" pitchFamily="18" charset="0"/>
            </a:endParaRPr>
          </a:p>
        </p:txBody>
      </p:sp>
      <p:sp>
        <p:nvSpPr>
          <p:cNvPr id="4" name="Content Placeholder 3"/>
          <p:cNvSpPr>
            <a:spLocks noGrp="1"/>
          </p:cNvSpPr>
          <p:nvPr>
            <p:ph sz="half" idx="2"/>
          </p:nvPr>
        </p:nvSpPr>
        <p:spPr/>
        <p:txBody>
          <a:bodyPr>
            <a:normAutofit/>
          </a:bodyPr>
          <a:lstStyle/>
          <a:p>
            <a:r>
              <a:rPr lang="en-US" dirty="0">
                <a:solidFill>
                  <a:schemeClr val="bg1"/>
                </a:solidFill>
                <a:latin typeface="Garamond" panose="02020404030301010803" pitchFamily="18" charset="0"/>
              </a:rPr>
              <a:t>Provides greater joint flexibility and range of motion</a:t>
            </a:r>
          </a:p>
          <a:p>
            <a:r>
              <a:rPr lang="en-US" dirty="0">
                <a:solidFill>
                  <a:schemeClr val="bg1"/>
                </a:solidFill>
                <a:latin typeface="Garamond" panose="02020404030301010803" pitchFamily="18" charset="0"/>
              </a:rPr>
              <a:t>Strengthens the immune system</a:t>
            </a:r>
          </a:p>
          <a:p>
            <a:r>
              <a:rPr lang="en-US" dirty="0">
                <a:solidFill>
                  <a:schemeClr val="bg1"/>
                </a:solidFill>
                <a:latin typeface="Garamond" panose="02020404030301010803" pitchFamily="18" charset="0"/>
              </a:rPr>
              <a:t>Rehabilitation after injury</a:t>
            </a:r>
          </a:p>
          <a:p>
            <a:r>
              <a:rPr lang="en-US" dirty="0">
                <a:solidFill>
                  <a:schemeClr val="bg1"/>
                </a:solidFill>
                <a:latin typeface="Garamond" panose="02020404030301010803" pitchFamily="18" charset="0"/>
              </a:rPr>
              <a:t>Promotes deeper and easier breathing</a:t>
            </a:r>
          </a:p>
          <a:p>
            <a:r>
              <a:rPr lang="en-US" dirty="0">
                <a:solidFill>
                  <a:schemeClr val="bg1"/>
                </a:solidFill>
                <a:latin typeface="Garamond" panose="02020404030301010803" pitchFamily="18" charset="0"/>
              </a:rPr>
              <a:t>Improves posture</a:t>
            </a:r>
          </a:p>
          <a:p>
            <a:pPr>
              <a:buNone/>
            </a:pPr>
            <a:endParaRPr lang="en-US" dirty="0">
              <a:solidFill>
                <a:schemeClr val="bg1"/>
              </a:solidFill>
              <a:latin typeface="AR ESSENCE" pitchFamily="2" charset="0"/>
            </a:endParaRPr>
          </a:p>
          <a:p>
            <a:endParaRPr lang="en-US" dirty="0"/>
          </a:p>
        </p:txBody>
      </p:sp>
      <p:sp>
        <p:nvSpPr>
          <p:cNvPr id="6" name="Content Placeholder 5"/>
          <p:cNvSpPr>
            <a:spLocks noGrp="1"/>
          </p:cNvSpPr>
          <p:nvPr>
            <p:ph sz="quarter" idx="4"/>
          </p:nvPr>
        </p:nvSpPr>
        <p:spPr/>
        <p:txBody>
          <a:bodyPr>
            <a:normAutofit/>
          </a:bodyPr>
          <a:lstStyle/>
          <a:p>
            <a:r>
              <a:rPr lang="en-US" dirty="0">
                <a:solidFill>
                  <a:schemeClr val="bg1"/>
                </a:solidFill>
                <a:latin typeface="Garamond" panose="02020404030301010803" pitchFamily="18" charset="0"/>
              </a:rPr>
              <a:t>Rehabilitation post operative</a:t>
            </a:r>
          </a:p>
          <a:p>
            <a:r>
              <a:rPr lang="en-US" dirty="0">
                <a:solidFill>
                  <a:schemeClr val="bg1"/>
                </a:solidFill>
                <a:latin typeface="Garamond" panose="02020404030301010803" pitchFamily="18" charset="0"/>
              </a:rPr>
              <a:t>Enhances athletic performance; Treats injuries caused during sport or work</a:t>
            </a:r>
          </a:p>
          <a:p>
            <a:r>
              <a:rPr lang="en-US" dirty="0">
                <a:solidFill>
                  <a:schemeClr val="bg1"/>
                </a:solidFill>
                <a:latin typeface="Garamond" panose="02020404030301010803" pitchFamily="18" charset="0"/>
              </a:rPr>
              <a:t>Fosters faster healing of strained muscles and sprained ligaments; reduces pain and swelling; reduces formation of excessive scar tissue</a:t>
            </a:r>
          </a:p>
        </p:txBody>
      </p:sp>
      <p:sp>
        <p:nvSpPr>
          <p:cNvPr id="8" name="Footer Placeholder 7"/>
          <p:cNvSpPr>
            <a:spLocks noGrp="1"/>
          </p:cNvSpPr>
          <p:nvPr>
            <p:ph type="ftr" sz="quarter" idx="11"/>
          </p:nvPr>
        </p:nvSpPr>
        <p:spPr/>
        <p:txBody>
          <a:bodyPr/>
          <a:lstStyle/>
          <a:p>
            <a:r>
              <a:rPr lang="en-US"/>
              <a:t>KJB</a:t>
            </a:r>
            <a:endParaRPr lang="en-US" dirty="0"/>
          </a:p>
        </p:txBody>
      </p:sp>
    </p:spTree>
  </p:cSld>
  <p:clrMapOvr>
    <a:masterClrMapping/>
  </p:clrMapOvr>
  <p:transition spd="slow">
    <p:wheel spokes="3"/>
    <p:sndAc>
      <p:stSnd>
        <p:snd r:embed="rId2" name="whoosh.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1856</TotalTime>
  <Words>1428</Words>
  <Application>Microsoft Office PowerPoint</Application>
  <PresentationFormat>On-screen Show (4:3)</PresentationFormat>
  <Paragraphs>270</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 BERKLEY</vt:lpstr>
      <vt:lpstr>AR ESSENCE</vt:lpstr>
      <vt:lpstr>Arial</vt:lpstr>
      <vt:lpstr>Calibri</vt:lpstr>
      <vt:lpstr>Garamond</vt:lpstr>
      <vt:lpstr>Harrington</vt:lpstr>
      <vt:lpstr>Times New Roman</vt:lpstr>
      <vt:lpstr>Office Theme</vt:lpstr>
      <vt:lpstr>Massage Therapy</vt:lpstr>
      <vt:lpstr>Objectives</vt:lpstr>
      <vt:lpstr>Objectives</vt:lpstr>
      <vt:lpstr>What is Massage?</vt:lpstr>
      <vt:lpstr>What is massage?</vt:lpstr>
      <vt:lpstr>Expectations</vt:lpstr>
      <vt:lpstr>Benefits</vt:lpstr>
      <vt:lpstr>Benefits of Massage</vt:lpstr>
      <vt:lpstr>Benefits of Massage</vt:lpstr>
      <vt:lpstr>Benefits of Massage</vt:lpstr>
      <vt:lpstr>Know when not to give or receive Massage</vt:lpstr>
      <vt:lpstr>Know When Not to Give/Receive Massage (Contraindications) </vt:lpstr>
      <vt:lpstr>Contraindications</vt:lpstr>
      <vt:lpstr>Contraindications</vt:lpstr>
      <vt:lpstr>Contraindications</vt:lpstr>
      <vt:lpstr>Draping</vt:lpstr>
      <vt:lpstr>Proper Draping</vt:lpstr>
      <vt:lpstr>Draping Styles</vt:lpstr>
      <vt:lpstr>Draping Styles</vt:lpstr>
      <vt:lpstr>Massage Strokes</vt:lpstr>
      <vt:lpstr>Massage Strokes</vt:lpstr>
      <vt:lpstr>Massage Strokes</vt:lpstr>
      <vt:lpstr>Massage Strokes</vt:lpstr>
      <vt:lpstr>Massage Strokes</vt:lpstr>
      <vt:lpstr>Massage Strokes</vt:lpstr>
      <vt:lpstr>Types of Massage</vt:lpstr>
      <vt:lpstr>Types of Massage</vt:lpstr>
      <vt:lpstr>Types of Massage</vt:lpstr>
      <vt:lpstr>Types of Massage</vt:lpstr>
      <vt:lpstr>Types of Massage</vt:lpstr>
      <vt:lpstr>Citations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Massage Therapy</dc:title>
  <dc:creator>Guinkai</dc:creator>
  <cp:lastModifiedBy>Kevin Brown</cp:lastModifiedBy>
  <cp:revision>54</cp:revision>
  <dcterms:created xsi:type="dcterms:W3CDTF">2010-10-03T11:58:04Z</dcterms:created>
  <dcterms:modified xsi:type="dcterms:W3CDTF">2019-09-21T13:49:44Z</dcterms:modified>
</cp:coreProperties>
</file>